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3" roundtripDataSignature="AMtx7miK20I0wpk31LcZVzdUnB+fujeE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customschemas.google.com/relationships/presentationmetadata" Target="metadata"/><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7205135eb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7205135eb_3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228600" rtl="0" algn="l">
              <a:lnSpc>
                <a:spcPct val="115000"/>
              </a:lnSpc>
              <a:spcBef>
                <a:spcPts val="0"/>
              </a:spcBef>
              <a:spcAft>
                <a:spcPts val="0"/>
              </a:spcAft>
              <a:buClr>
                <a:schemeClr val="dk1"/>
              </a:buClr>
              <a:buSzPts val="1100"/>
              <a:buFont typeface="Arial"/>
              <a:buNone/>
            </a:pPr>
            <a:r>
              <a:rPr b="1" lang="en-US">
                <a:latin typeface="Barlow"/>
                <a:ea typeface="Barlow"/>
                <a:cs typeface="Barlow"/>
                <a:sym typeface="Barlow"/>
              </a:rPr>
              <a:t>Hi, My name is Antoine; I am joined here by my colleague Marwa. And We will discuss our study of the Veoride Scooters Usage and the UMD bus transportation system.</a:t>
            </a:r>
            <a:endParaRPr b="1">
              <a:latin typeface="Barlow"/>
              <a:ea typeface="Barlow"/>
              <a:cs typeface="Barlow"/>
              <a:sym typeface="Barlow"/>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733e5217c_1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campus map we made with the shapelayer files</a:t>
            </a:r>
            <a:endParaRPr/>
          </a:p>
          <a:p>
            <a:pPr indent="0" lvl="0" marL="0" rtl="0" algn="l">
              <a:spcBef>
                <a:spcPts val="0"/>
              </a:spcBef>
              <a:spcAft>
                <a:spcPts val="0"/>
              </a:spcAft>
              <a:buNone/>
            </a:pPr>
            <a:r>
              <a:rPr lang="en-US"/>
              <a:t>used this as the foundation for our following map visualizations</a:t>
            </a:r>
            <a:endParaRPr/>
          </a:p>
          <a:p>
            <a:pPr indent="0" lvl="0" marL="0" rtl="0" algn="l">
              <a:spcBef>
                <a:spcPts val="0"/>
              </a:spcBef>
              <a:spcAft>
                <a:spcPts val="0"/>
              </a:spcAft>
              <a:buNone/>
            </a:pPr>
            <a:r>
              <a:rPr lang="en-US"/>
              <a:t>shows buildings, boundary, parking, walkways, roads</a:t>
            </a:r>
            <a:endParaRPr/>
          </a:p>
        </p:txBody>
      </p:sp>
      <p:sp>
        <p:nvSpPr>
          <p:cNvPr id="282" name="Google Shape;282;ge733e5217c_1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6844968cc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2019 end points concentrated around scooter stations</a:t>
            </a:r>
            <a:endParaRPr/>
          </a:p>
          <a:p>
            <a:pPr indent="0" lvl="0" marL="0" rtl="0" algn="l">
              <a:spcBef>
                <a:spcPts val="0"/>
              </a:spcBef>
              <a:spcAft>
                <a:spcPts val="0"/>
              </a:spcAft>
              <a:buNone/>
            </a:pPr>
            <a:r>
              <a:rPr lang="en-US"/>
              <a:t>barely any points on the streets or outside campus</a:t>
            </a:r>
            <a:endParaRPr/>
          </a:p>
          <a:p>
            <a:pPr indent="0" lvl="0" marL="0" rtl="0" algn="l">
              <a:spcBef>
                <a:spcPts val="0"/>
              </a:spcBef>
              <a:spcAft>
                <a:spcPts val="0"/>
              </a:spcAft>
              <a:buNone/>
            </a:pPr>
            <a:r>
              <a:rPr lang="en-US"/>
              <a:t>less rides in 2019</a:t>
            </a:r>
            <a:endParaRPr/>
          </a:p>
        </p:txBody>
      </p:sp>
      <p:sp>
        <p:nvSpPr>
          <p:cNvPr id="289" name="Google Shape;289;ge6844968cc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2020 </a:t>
            </a:r>
            <a:r>
              <a:rPr lang="en-US"/>
              <a:t>points</a:t>
            </a:r>
            <a:r>
              <a:rPr lang="en-US"/>
              <a:t> much more scattered</a:t>
            </a:r>
            <a:endParaRPr/>
          </a:p>
          <a:p>
            <a:pPr indent="0" lvl="0" marL="0" rtl="0" algn="l">
              <a:spcBef>
                <a:spcPts val="0"/>
              </a:spcBef>
              <a:spcAft>
                <a:spcPts val="0"/>
              </a:spcAft>
              <a:buNone/>
            </a:pPr>
            <a:r>
              <a:rPr lang="en-US"/>
              <a:t>heatmap is more dense</a:t>
            </a:r>
            <a:endParaRPr/>
          </a:p>
          <a:p>
            <a:pPr indent="0" lvl="0" marL="0" rtl="0" algn="l">
              <a:spcBef>
                <a:spcPts val="0"/>
              </a:spcBef>
              <a:spcAft>
                <a:spcPts val="0"/>
              </a:spcAft>
              <a:buNone/>
            </a:pPr>
            <a:r>
              <a:rPr lang="en-US"/>
              <a:t>2020 had more rides than 2019</a:t>
            </a:r>
            <a:endParaRPr/>
          </a:p>
        </p:txBody>
      </p:sp>
      <p:sp>
        <p:nvSpPr>
          <p:cNvPr id="297" name="Google Shape;29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733e5217c_1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e733e5217c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733e5217c_1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Talk about why our data</a:t>
            </a:r>
            <a:endParaRPr/>
          </a:p>
        </p:txBody>
      </p:sp>
      <p:sp>
        <p:nvSpPr>
          <p:cNvPr id="309" name="Google Shape;309;ge733e5217c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733e5217c_1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begin by showing the bus stops on the campus map. </a:t>
            </a:r>
            <a:endParaRPr/>
          </a:p>
          <a:p>
            <a:pPr indent="0" lvl="0" marL="0" rtl="0" algn="l">
              <a:spcBef>
                <a:spcPts val="0"/>
              </a:spcBef>
              <a:spcAft>
                <a:spcPts val="0"/>
              </a:spcAft>
              <a:buNone/>
            </a:pPr>
            <a:r>
              <a:rPr lang="en-US"/>
              <a:t>WMATA busses are shown in yellow and UMD buses in red.</a:t>
            </a:r>
            <a:endParaRPr/>
          </a:p>
        </p:txBody>
      </p:sp>
      <p:sp>
        <p:nvSpPr>
          <p:cNvPr id="321" name="Google Shape;321;ge733e5217c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75eb88c7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rPr>
              <a:t>Here we wanted to study how the scooters are being used to complement the bus transportation on campus. </a:t>
            </a:r>
            <a:endParaRPr b="1" sz="1100">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rPr>
              <a:t>We investigate how often the scooters are used to commute to bus stops on campus and around campus.</a:t>
            </a:r>
            <a:endParaRPr b="1" sz="1100">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rPr>
              <a:t>Then we identify popular E-Scooter Parking areas, </a:t>
            </a:r>
            <a:endParaRPr b="1" sz="1100">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rPr>
              <a:t>Finally, we will talk about one of the surprising discoveries we made during the process.</a:t>
            </a:r>
            <a:endParaRPr b="1" sz="1100">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rPr>
              <a:t>And offer recommendations to DOT based on these facts.</a:t>
            </a:r>
            <a:endParaRPr b="1" sz="1100">
              <a:solidFill>
                <a:srgbClr val="0E101A"/>
              </a:solidFill>
            </a:endParaRPr>
          </a:p>
          <a:p>
            <a:pPr indent="0" lvl="0" marL="0" rtl="0" algn="l">
              <a:spcBef>
                <a:spcPts val="0"/>
              </a:spcBef>
              <a:spcAft>
                <a:spcPts val="0"/>
              </a:spcAft>
              <a:buNone/>
            </a:pPr>
            <a:r>
              <a:t/>
            </a:r>
            <a:endParaRPr/>
          </a:p>
        </p:txBody>
      </p:sp>
      <p:sp>
        <p:nvSpPr>
          <p:cNvPr id="183" name="Google Shape;183;ge75eb88c7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733e5217c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e733e5217c_1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After displaying the stops, we needed to establish a system to identify the rides that ended at the bus stops.</a:t>
            </a:r>
            <a:endParaRPr/>
          </a:p>
          <a:p>
            <a:pPr indent="0" lvl="0" marL="0" rtl="0" algn="l">
              <a:spcBef>
                <a:spcPts val="0"/>
              </a:spcBef>
              <a:spcAft>
                <a:spcPts val="0"/>
              </a:spcAft>
              <a:buClr>
                <a:schemeClr val="dk1"/>
              </a:buClr>
              <a:buSzPts val="1100"/>
              <a:buFont typeface="Arial"/>
              <a:buNone/>
            </a:pPr>
            <a:r>
              <a:rPr lang="en-US"/>
              <a:t>We choose a buffer system around the bus stops. The idea was that all the rides that ended inside that buffer would be considered to be a ride taken to the bus stop.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challenge then was to decide how wide the buffer should be. Because we do not want to overshoot by including rides that ended far from the stops or undershoot and not include enough rides.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After experimenting with 5, 10, 20, and 50 meters buffers, we choosing 10 meters because it was the most reasonable, and also based on the average walking distance of an adult (around 1.3 meter/second), it would take a maximum of 10 second to walk to the stop after parking the scooter.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 better way would be to calculate the walking distance based on street data using a network map. and also take into account nearby Veoride parking stations. But we did not have access to a network map of UMD, and we had time to constraint.</a:t>
            </a:r>
            <a:endParaRPr/>
          </a:p>
          <a:p>
            <a:pPr indent="0" lvl="0" marL="0" rtl="0" algn="l">
              <a:spcBef>
                <a:spcPts val="0"/>
              </a:spcBef>
              <a:spcAft>
                <a:spcPts val="0"/>
              </a:spcAft>
              <a:buNone/>
            </a:pPr>
            <a:r>
              <a:t/>
            </a:r>
            <a:endParaRPr/>
          </a:p>
        </p:txBody>
      </p:sp>
      <p:sp>
        <p:nvSpPr>
          <p:cNvPr id="329" name="Google Shape;329;ge733e5217c_1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733e5217c_1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after the buffer, we show the rides the ended at the bus stops.</a:t>
            </a:r>
            <a:endParaRPr/>
          </a:p>
          <a:p>
            <a:pPr indent="0" lvl="0" marL="0" rtl="0" algn="l">
              <a:spcBef>
                <a:spcPts val="0"/>
              </a:spcBef>
              <a:spcAft>
                <a:spcPts val="0"/>
              </a:spcAft>
              <a:buClr>
                <a:schemeClr val="dk1"/>
              </a:buClr>
              <a:buSzPts val="1100"/>
              <a:buFont typeface="Arial"/>
              <a:buNone/>
            </a:pPr>
            <a:r>
              <a:rPr lang="en-US"/>
              <a:t>2019 rides are in blue, and 202 rides are in green.</a:t>
            </a:r>
            <a:endParaRPr/>
          </a:p>
          <a:p>
            <a:pPr indent="0" lvl="0" marL="0" rtl="0" algn="l">
              <a:spcBef>
                <a:spcPts val="0"/>
              </a:spcBef>
              <a:spcAft>
                <a:spcPts val="0"/>
              </a:spcAft>
              <a:buNone/>
            </a:pPr>
            <a:r>
              <a:t/>
            </a:r>
            <a:endParaRPr/>
          </a:p>
        </p:txBody>
      </p:sp>
      <p:sp>
        <p:nvSpPr>
          <p:cNvPr id="336" name="Google Shape;336;ge733e5217c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733e5217c_1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Here we zoom into two of the stops.</a:t>
            </a:r>
            <a:endParaRPr/>
          </a:p>
          <a:p>
            <a:pPr indent="0" lvl="0" marL="0" rtl="0" algn="l">
              <a:spcBef>
                <a:spcPts val="0"/>
              </a:spcBef>
              <a:spcAft>
                <a:spcPts val="0"/>
              </a:spcAft>
              <a:buClr>
                <a:schemeClr val="dk1"/>
              </a:buClr>
              <a:buSzPts val="1100"/>
              <a:buFont typeface="Arial"/>
              <a:buNone/>
            </a:pPr>
            <a:r>
              <a:rPr lang="en-US"/>
              <a:t>Again in blue, we have 2019 rides, and in green, 2020 rides.</a:t>
            </a:r>
            <a:endParaRPr/>
          </a:p>
          <a:p>
            <a:pPr indent="0" lvl="0" marL="0" rtl="0" algn="l">
              <a:spcBef>
                <a:spcPts val="0"/>
              </a:spcBef>
              <a:spcAft>
                <a:spcPts val="0"/>
              </a:spcAft>
              <a:buNone/>
            </a:pPr>
            <a:r>
              <a:t/>
            </a:r>
            <a:endParaRPr/>
          </a:p>
        </p:txBody>
      </p:sp>
      <p:sp>
        <p:nvSpPr>
          <p:cNvPr id="343" name="Google Shape;343;ge733e5217c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733e5217c_1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As we saw previously, there are 34555 rides in total. Of which 14391 are from 2019 and 20164 are from 2020.</a:t>
            </a:r>
            <a:endParaRPr/>
          </a:p>
          <a:p>
            <a:pPr indent="0" lvl="0" marL="0" rtl="0" algn="l">
              <a:spcBef>
                <a:spcPts val="0"/>
              </a:spcBef>
              <a:spcAft>
                <a:spcPts val="0"/>
              </a:spcAft>
              <a:buClr>
                <a:schemeClr val="dk1"/>
              </a:buClr>
              <a:buSzPts val="1100"/>
              <a:buFont typeface="Arial"/>
              <a:buNone/>
            </a:pPr>
            <a:r>
              <a:rPr lang="en-US"/>
              <a:t>Our investigation of the usage of the e-scooters to bus stations found a total of 1666 rides ended at a bus stop. of which 793 are from 2019 - that is about 5.5% of all 2019 rides</a:t>
            </a:r>
            <a:endParaRPr/>
          </a:p>
          <a:p>
            <a:pPr indent="0" lvl="0" marL="0" rtl="0" algn="l">
              <a:spcBef>
                <a:spcPts val="0"/>
              </a:spcBef>
              <a:spcAft>
                <a:spcPts val="0"/>
              </a:spcAft>
              <a:buClr>
                <a:schemeClr val="dk1"/>
              </a:buClr>
              <a:buSzPts val="1100"/>
              <a:buFont typeface="Arial"/>
              <a:buNone/>
            </a:pPr>
            <a:r>
              <a:rPr lang="en-US"/>
              <a:t>and 873 are from 2020 - about 4.3% of all 2020 rides.</a:t>
            </a:r>
            <a:endParaRPr/>
          </a:p>
          <a:p>
            <a:pPr indent="0" lvl="0" marL="0" rtl="0" algn="l">
              <a:spcBef>
                <a:spcPts val="0"/>
              </a:spcBef>
              <a:spcAft>
                <a:spcPts val="0"/>
              </a:spcAft>
              <a:buNone/>
            </a:pPr>
            <a:r>
              <a:t/>
            </a:r>
            <a:endParaRPr/>
          </a:p>
        </p:txBody>
      </p:sp>
      <p:sp>
        <p:nvSpPr>
          <p:cNvPr id="350" name="Google Shape;350;ge733e5217c_1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687ea3e86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e687ea3e8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727263280_3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e727263280_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727263280_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 Plata-Hall and South Campus Commons 1&amp;2 College Park Shopping Center University view Highly influenced by the pandemic.</a:t>
            </a:r>
            <a:endParaRPr/>
          </a:p>
        </p:txBody>
      </p:sp>
      <p:sp>
        <p:nvSpPr>
          <p:cNvPr id="374" name="Google Shape;374;ge727263280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6844968cc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e6844968cc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733e5217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e733e5217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733e5217c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e733e5217c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7205135eb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7205135eb_3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Our primary dataset provided by DOT is the VeoRide data generated from individual rides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In addition, we obtain the following dataset for our analysis.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Our analysis only focuses on end rides.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733e5217c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e733e5217c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733e5217c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e733e5217c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733e5217c_1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e733e5217c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733e5217c_1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e733e5217c_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733e5217c_1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e733e5217c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733e5217c_1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e733e5217c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733e5217c_1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e733e5217c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74ea04b6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e74ea04b6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74ea04b6b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e74ea04b6b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Here is a representation of the structure of our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want to emphasize that this is not a linear process. Often we come back to either the Organization stage or the preliminary analysis stage as necessary. </a:t>
            </a:r>
            <a:endParaRPr/>
          </a:p>
          <a:p>
            <a:pPr indent="0" lvl="0" marL="0" rtl="0" algn="l">
              <a:spcBef>
                <a:spcPts val="0"/>
              </a:spcBef>
              <a:spcAft>
                <a:spcPts val="0"/>
              </a:spcAft>
              <a:buClr>
                <a:schemeClr val="dk1"/>
              </a:buClr>
              <a:buSzPts val="1100"/>
              <a:buFont typeface="Arial"/>
              <a:buNone/>
            </a:pPr>
            <a:r>
              <a:rPr lang="en-US"/>
              <a:t>An example of this is having to remove the path and timestamp columns after running into trouble in GIS during the Focus analysis stage.</a:t>
            </a:r>
            <a:endParaRPr/>
          </a:p>
          <a:p>
            <a:pPr indent="0" lvl="0" marL="0" rtl="0" algn="l">
              <a:spcBef>
                <a:spcPts val="0"/>
              </a:spcBef>
              <a:spcAft>
                <a:spcPts val="0"/>
              </a:spcAft>
              <a:buNone/>
            </a:pPr>
            <a:r>
              <a:t/>
            </a:r>
            <a:endParaRPr/>
          </a:p>
        </p:txBody>
      </p:sp>
      <p:sp>
        <p:nvSpPr>
          <p:cNvPr id="203" name="Google Shape;2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74ea04b6b_5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e74ea04b6b_5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74ea04b6b_5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e74ea04b6b_5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74ea04b6b_1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e74ea04b6b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74ea04b6b_5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e74ea04b6b_5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74ea04b6b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e74ea04b6b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74ea04b6b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e74ea04b6b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74ea04b6b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e74ea04b6b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74ea04b6b_5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e74ea04b6b_5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let's talk about the Cleaning and organization stage.</a:t>
            </a:r>
            <a:endParaRPr/>
          </a:p>
        </p:txBody>
      </p:sp>
      <p:sp>
        <p:nvSpPr>
          <p:cNvPr id="226" name="Google Shape;2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733e5217c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During this stage,</a:t>
            </a:r>
            <a:endParaRPr/>
          </a:p>
          <a:p>
            <a:pPr indent="0" lvl="0" marL="0" rtl="0" algn="l">
              <a:spcBef>
                <a:spcPts val="0"/>
              </a:spcBef>
              <a:spcAft>
                <a:spcPts val="0"/>
              </a:spcAft>
              <a:buClr>
                <a:schemeClr val="dk1"/>
              </a:buClr>
              <a:buSzPts val="1100"/>
              <a:buFont typeface="Arial"/>
              <a:buNone/>
            </a:pPr>
            <a:r>
              <a:rPr lang="en-US"/>
              <a:t>First, we removed E-Bikes and missing values from the data. </a:t>
            </a:r>
            <a:endParaRPr/>
          </a:p>
          <a:p>
            <a:pPr indent="0" lvl="0" marL="0" rtl="0" algn="l">
              <a:spcBef>
                <a:spcPts val="0"/>
              </a:spcBef>
              <a:spcAft>
                <a:spcPts val="0"/>
              </a:spcAft>
              <a:buClr>
                <a:schemeClr val="dk1"/>
              </a:buClr>
              <a:buSzPts val="1100"/>
              <a:buFont typeface="Arial"/>
              <a:buNone/>
            </a:pPr>
            <a:r>
              <a:rPr lang="en-US"/>
              <a:t>We also removed distances that are less than 0.08 miles.</a:t>
            </a:r>
            <a:endParaRPr/>
          </a:p>
          <a:p>
            <a:pPr indent="0" lvl="0" marL="0" rtl="0" algn="l">
              <a:spcBef>
                <a:spcPts val="0"/>
              </a:spcBef>
              <a:spcAft>
                <a:spcPts val="0"/>
              </a:spcAft>
              <a:buClr>
                <a:schemeClr val="dk1"/>
              </a:buClr>
              <a:buSzPts val="1100"/>
              <a:buFont typeface="Arial"/>
              <a:buNone/>
            </a:pPr>
            <a:r>
              <a:rPr lang="en-US"/>
              <a:t>We ended up with 34555 rows of ride entries compared to 40325 rows from the raw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Then, we organized the data by separating the rides by year. </a:t>
            </a:r>
            <a:endParaRPr/>
          </a:p>
          <a:p>
            <a:pPr indent="0" lvl="0" marL="0" rtl="0" algn="l">
              <a:spcBef>
                <a:spcPts val="0"/>
              </a:spcBef>
              <a:spcAft>
                <a:spcPts val="0"/>
              </a:spcAft>
              <a:buClr>
                <a:schemeClr val="dk1"/>
              </a:buClr>
              <a:buSzPts val="1100"/>
              <a:buFont typeface="Arial"/>
              <a:buNone/>
            </a:pPr>
            <a:r>
              <a:rPr lang="en-US"/>
              <a:t>At the end of this stage, we had</a:t>
            </a:r>
            <a:endParaRPr/>
          </a:p>
          <a:p>
            <a:pPr indent="0" lvl="0" marL="0" rtl="0" algn="l">
              <a:spcBef>
                <a:spcPts val="0"/>
              </a:spcBef>
              <a:spcAft>
                <a:spcPts val="0"/>
              </a:spcAft>
              <a:buClr>
                <a:schemeClr val="dk1"/>
              </a:buClr>
              <a:buSzPts val="1100"/>
              <a:buFont typeface="Arial"/>
              <a:buNone/>
            </a:pPr>
            <a:r>
              <a:rPr lang="en-US"/>
              <a:t>2019 rides with 14391 entries and 2020 rides with 20164 entries. This was surprising to us because we were expecting fewer rides in 2020 due to the pandemic.</a:t>
            </a:r>
            <a:endParaRPr/>
          </a:p>
          <a:p>
            <a:pPr indent="0" lvl="0" marL="0" rtl="0" algn="l">
              <a:spcBef>
                <a:spcPts val="0"/>
              </a:spcBef>
              <a:spcAft>
                <a:spcPts val="0"/>
              </a:spcAft>
              <a:buNone/>
            </a:pPr>
            <a:r>
              <a:t/>
            </a:r>
            <a:endParaRPr/>
          </a:p>
        </p:txBody>
      </p:sp>
      <p:sp>
        <p:nvSpPr>
          <p:cNvPr id="231" name="Google Shape;231;ge733e5217c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733e5217c_1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stage is the Preliminary analysis. Here we familiarize ourselves with the dataset.</a:t>
            </a:r>
            <a:endParaRPr/>
          </a:p>
        </p:txBody>
      </p:sp>
      <p:sp>
        <p:nvSpPr>
          <p:cNvPr id="238" name="Google Shape;238;ge733e5217c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 looked at the distribution on the rides.</a:t>
            </a:r>
            <a:endParaRPr/>
          </a:p>
          <a:p>
            <a:pPr indent="0" lvl="0" marL="0" rtl="0" algn="l">
              <a:spcBef>
                <a:spcPts val="0"/>
              </a:spcBef>
              <a:spcAft>
                <a:spcPts val="0"/>
              </a:spcAft>
              <a:buClr>
                <a:schemeClr val="dk1"/>
              </a:buClr>
              <a:buSzPts val="1100"/>
              <a:buFont typeface="Arial"/>
              <a:buNone/>
            </a:pPr>
            <a:r>
              <a:rPr lang="en-US"/>
              <a:t>This image shows the distribution of the rides for the years 2019 in blue and 2020 in orange.</a:t>
            </a:r>
            <a:endParaRPr/>
          </a:p>
          <a:p>
            <a:pPr indent="0" lvl="0" marL="0" rtl="0" algn="l">
              <a:spcBef>
                <a:spcPts val="0"/>
              </a:spcBef>
              <a:spcAft>
                <a:spcPts val="0"/>
              </a:spcAft>
              <a:buNone/>
            </a:pPr>
            <a:r>
              <a:t/>
            </a:r>
            <a:endParaRPr/>
          </a:p>
        </p:txBody>
      </p:sp>
      <p:sp>
        <p:nvSpPr>
          <p:cNvPr id="243" name="Google Shape;2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 also looked at the Time distribution of all the rides.</a:t>
            </a:r>
            <a:endParaRPr/>
          </a:p>
          <a:p>
            <a:pPr indent="0" lvl="0" marL="0" rtl="0" algn="l">
              <a:spcBef>
                <a:spcPts val="0"/>
              </a:spcBef>
              <a:spcAft>
                <a:spcPts val="0"/>
              </a:spcAft>
              <a:buClr>
                <a:schemeClr val="dk1"/>
              </a:buClr>
              <a:buSzPts val="1100"/>
              <a:buFont typeface="Arial"/>
              <a:buNone/>
            </a:pPr>
            <a:r>
              <a:rPr lang="en-US"/>
              <a:t>Here in light blue, we have rides that are between 5 and 10 minutes, in dark blue rides that are between 0 and 4 minutes, in orange rides between 11 and 15 minutes, and so on, as shown on the right.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can see that more than half of the rides are between 5 and 10 minutes—about 53%, to be exact. Next, 26% of the rides are between 0 and 4 minutes, and 9% are between 11 and 15 minutes.</a:t>
            </a:r>
            <a:endParaRPr/>
          </a:p>
          <a:p>
            <a:pPr indent="0" lvl="0" marL="0" rtl="0" algn="l">
              <a:spcBef>
                <a:spcPts val="0"/>
              </a:spcBef>
              <a:spcAft>
                <a:spcPts val="0"/>
              </a:spcAft>
              <a:buNone/>
            </a:pPr>
            <a:r>
              <a:t/>
            </a:r>
            <a:endParaRPr/>
          </a:p>
        </p:txBody>
      </p:sp>
      <p:sp>
        <p:nvSpPr>
          <p:cNvPr id="250" name="Google Shape;2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2"/>
          <p:cNvSpPr txBox="1"/>
          <p:nvPr>
            <p:ph type="ctrTitle"/>
          </p:nvPr>
        </p:nvSpPr>
        <p:spPr>
          <a:xfrm>
            <a:off x="1751012" y="609601"/>
            <a:ext cx="8676300" cy="32004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lt1"/>
              </a:buClr>
              <a:buSzPts val="4800"/>
              <a:buFont typeface="Arial"/>
              <a:buNone/>
              <a:defRPr sz="4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 name="Google Shape;17;p22"/>
          <p:cNvSpPr txBox="1"/>
          <p:nvPr>
            <p:ph idx="1" type="subTitle"/>
          </p:nvPr>
        </p:nvSpPr>
        <p:spPr>
          <a:xfrm>
            <a:off x="1751012" y="3886200"/>
            <a:ext cx="8676300" cy="1905000"/>
          </a:xfrm>
          <a:prstGeom prst="rect">
            <a:avLst/>
          </a:prstGeom>
          <a:noFill/>
          <a:ln>
            <a:noFill/>
          </a:ln>
        </p:spPr>
        <p:txBody>
          <a:bodyPr anchorCtr="0" anchor="t" bIns="45700" lIns="91425" spcFirstLastPara="1" rIns="91425" wrap="square" tIns="45700">
            <a:normAutofit/>
          </a:bodyPr>
          <a:lstStyle>
            <a:lvl1pPr lvl="0" rtl="0" algn="ctr">
              <a:spcBef>
                <a:spcPts val="420"/>
              </a:spcBef>
              <a:spcAft>
                <a:spcPts val="0"/>
              </a:spcAft>
              <a:buSzPts val="2100"/>
              <a:buNone/>
              <a:defRPr sz="2100">
                <a:solidFill>
                  <a:schemeClr val="lt1"/>
                </a:solidFill>
              </a:defRPr>
            </a:lvl1pPr>
            <a:lvl2pPr lvl="1" rtl="0" algn="ctr">
              <a:spcBef>
                <a:spcPts val="600"/>
              </a:spcBef>
              <a:spcAft>
                <a:spcPts val="0"/>
              </a:spcAft>
              <a:buSzPts val="1800"/>
              <a:buNone/>
              <a:defRPr>
                <a:solidFill>
                  <a:schemeClr val="lt1"/>
                </a:solidFill>
              </a:defRPr>
            </a:lvl2pPr>
            <a:lvl3pPr lvl="2" rtl="0" algn="ctr">
              <a:spcBef>
                <a:spcPts val="600"/>
              </a:spcBef>
              <a:spcAft>
                <a:spcPts val="0"/>
              </a:spcAft>
              <a:buSzPts val="1600"/>
              <a:buNone/>
              <a:defRPr>
                <a:solidFill>
                  <a:schemeClr val="lt1"/>
                </a:solidFill>
              </a:defRPr>
            </a:lvl3pPr>
            <a:lvl4pPr lvl="3" rtl="0" algn="ctr">
              <a:spcBef>
                <a:spcPts val="600"/>
              </a:spcBef>
              <a:spcAft>
                <a:spcPts val="0"/>
              </a:spcAft>
              <a:buSzPts val="1400"/>
              <a:buNone/>
              <a:defRPr>
                <a:solidFill>
                  <a:schemeClr val="lt1"/>
                </a:solidFill>
              </a:defRPr>
            </a:lvl4pPr>
            <a:lvl5pPr lvl="4" rtl="0" algn="ctr">
              <a:spcBef>
                <a:spcPts val="600"/>
              </a:spcBef>
              <a:spcAft>
                <a:spcPts val="0"/>
              </a:spcAft>
              <a:buSzPts val="1400"/>
              <a:buNone/>
              <a:defRPr>
                <a:solidFill>
                  <a:schemeClr val="lt1"/>
                </a:solidFill>
              </a:defRPr>
            </a:lvl5pPr>
            <a:lvl6pPr lvl="5" rtl="0" algn="ctr">
              <a:spcBef>
                <a:spcPts val="600"/>
              </a:spcBef>
              <a:spcAft>
                <a:spcPts val="0"/>
              </a:spcAft>
              <a:buSzPts val="1200"/>
              <a:buNone/>
              <a:defRPr>
                <a:solidFill>
                  <a:schemeClr val="lt1"/>
                </a:solidFill>
              </a:defRPr>
            </a:lvl6pPr>
            <a:lvl7pPr lvl="6" rtl="0" algn="ctr">
              <a:spcBef>
                <a:spcPts val="600"/>
              </a:spcBef>
              <a:spcAft>
                <a:spcPts val="0"/>
              </a:spcAft>
              <a:buSzPts val="1200"/>
              <a:buNone/>
              <a:defRPr>
                <a:solidFill>
                  <a:schemeClr val="lt1"/>
                </a:solidFill>
              </a:defRPr>
            </a:lvl7pPr>
            <a:lvl8pPr lvl="7" rtl="0" algn="ctr">
              <a:spcBef>
                <a:spcPts val="600"/>
              </a:spcBef>
              <a:spcAft>
                <a:spcPts val="0"/>
              </a:spcAft>
              <a:buSzPts val="1200"/>
              <a:buNone/>
              <a:defRPr>
                <a:solidFill>
                  <a:schemeClr val="lt1"/>
                </a:solidFill>
              </a:defRPr>
            </a:lvl8pPr>
            <a:lvl9pPr lvl="8" rtl="0" algn="ctr">
              <a:spcBef>
                <a:spcPts val="600"/>
              </a:spcBef>
              <a:spcAft>
                <a:spcPts val="600"/>
              </a:spcAft>
              <a:buSzPts val="1200"/>
              <a:buNone/>
              <a:defRPr>
                <a:solidFill>
                  <a:schemeClr val="lt1"/>
                </a:solidFill>
              </a:defRPr>
            </a:lvl9pPr>
          </a:lstStyle>
          <a:p/>
        </p:txBody>
      </p:sp>
      <p:sp>
        <p:nvSpPr>
          <p:cNvPr id="18" name="Google Shape;18;p22"/>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22"/>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22"/>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31"/>
          <p:cNvSpPr txBox="1"/>
          <p:nvPr>
            <p:ph type="title"/>
          </p:nvPr>
        </p:nvSpPr>
        <p:spPr>
          <a:xfrm>
            <a:off x="1141413" y="4732865"/>
            <a:ext cx="99060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2400"/>
              <a:buFont typeface="Arial"/>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31"/>
          <p:cNvSpPr/>
          <p:nvPr>
            <p:ph idx="2" type="pic"/>
          </p:nvPr>
        </p:nvSpPr>
        <p:spPr>
          <a:xfrm>
            <a:off x="1979612" y="932112"/>
            <a:ext cx="8226000" cy="3165000"/>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1pPr>
            <a:lvl2pPr lvl="1"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2pPr>
            <a:lvl3pPr lvl="2"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3pPr>
            <a:lvl4pPr lvl="3"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4pPr>
            <a:lvl5pPr lvl="4"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5pPr>
            <a:lvl6pPr lvl="5"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6pPr>
            <a:lvl7pPr lvl="6"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7pPr>
            <a:lvl8pPr lvl="7"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Arial"/>
                <a:ea typeface="Arial"/>
                <a:cs typeface="Arial"/>
                <a:sym typeface="Arial"/>
              </a:defRPr>
            </a:lvl9pPr>
          </a:lstStyle>
          <a:p/>
        </p:txBody>
      </p:sp>
      <p:sp>
        <p:nvSpPr>
          <p:cNvPr id="75" name="Google Shape;75;p31"/>
          <p:cNvSpPr txBox="1"/>
          <p:nvPr>
            <p:ph idx="1" type="body"/>
          </p:nvPr>
        </p:nvSpPr>
        <p:spPr>
          <a:xfrm>
            <a:off x="1141413" y="5299603"/>
            <a:ext cx="9906000" cy="493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280"/>
              </a:spcBef>
              <a:spcAft>
                <a:spcPts val="0"/>
              </a:spcAft>
              <a:buSzPts val="1400"/>
              <a:buNone/>
              <a:defRPr sz="1400"/>
            </a:lvl1pPr>
            <a:lvl2pPr indent="-228600" lvl="1" marL="914400" rtl="0" algn="l">
              <a:spcBef>
                <a:spcPts val="600"/>
              </a:spcBef>
              <a:spcAft>
                <a:spcPts val="0"/>
              </a:spcAft>
              <a:buSzPts val="1200"/>
              <a:buNone/>
              <a:defRPr sz="1200"/>
            </a:lvl2pPr>
            <a:lvl3pPr indent="-228600" lvl="2" marL="1371600" rtl="0" algn="l">
              <a:spcBef>
                <a:spcPts val="600"/>
              </a:spcBef>
              <a:spcAft>
                <a:spcPts val="0"/>
              </a:spcAft>
              <a:buSzPts val="1000"/>
              <a:buNone/>
              <a:defRPr sz="1000"/>
            </a:lvl3pPr>
            <a:lvl4pPr indent="-228600" lvl="3" marL="1828800" rtl="0" algn="l">
              <a:spcBef>
                <a:spcPts val="600"/>
              </a:spcBef>
              <a:spcAft>
                <a:spcPts val="0"/>
              </a:spcAft>
              <a:buSzPts val="900"/>
              <a:buNone/>
              <a:defRPr sz="900"/>
            </a:lvl4pPr>
            <a:lvl5pPr indent="-228600" lvl="4" marL="2286000" rtl="0" algn="l">
              <a:spcBef>
                <a:spcPts val="600"/>
              </a:spcBef>
              <a:spcAft>
                <a:spcPts val="0"/>
              </a:spcAft>
              <a:buSzPts val="900"/>
              <a:buNone/>
              <a:defRPr sz="900"/>
            </a:lvl5pPr>
            <a:lvl6pPr indent="-228600" lvl="5" marL="2743200" rtl="0" algn="l">
              <a:spcBef>
                <a:spcPts val="600"/>
              </a:spcBef>
              <a:spcAft>
                <a:spcPts val="0"/>
              </a:spcAft>
              <a:buSzPts val="900"/>
              <a:buNone/>
              <a:defRPr sz="900"/>
            </a:lvl6pPr>
            <a:lvl7pPr indent="-228600" lvl="6" marL="3200400" rtl="0" algn="l">
              <a:spcBef>
                <a:spcPts val="600"/>
              </a:spcBef>
              <a:spcAft>
                <a:spcPts val="0"/>
              </a:spcAft>
              <a:buSzPts val="900"/>
              <a:buNone/>
              <a:defRPr sz="900"/>
            </a:lvl7pPr>
            <a:lvl8pPr indent="-228600" lvl="7" marL="3657600" rtl="0" algn="l">
              <a:spcBef>
                <a:spcPts val="600"/>
              </a:spcBef>
              <a:spcAft>
                <a:spcPts val="0"/>
              </a:spcAft>
              <a:buSzPts val="900"/>
              <a:buNone/>
              <a:defRPr sz="900"/>
            </a:lvl8pPr>
            <a:lvl9pPr indent="-228600" lvl="8" marL="4114800" rtl="0" algn="l">
              <a:spcBef>
                <a:spcPts val="600"/>
              </a:spcBef>
              <a:spcAft>
                <a:spcPts val="600"/>
              </a:spcAft>
              <a:buSzPts val="900"/>
              <a:buNone/>
              <a:defRPr sz="900"/>
            </a:lvl9pPr>
          </a:lstStyle>
          <a:p/>
        </p:txBody>
      </p:sp>
      <p:sp>
        <p:nvSpPr>
          <p:cNvPr id="76" name="Google Shape;76;p31"/>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31"/>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31"/>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32"/>
          <p:cNvSpPr txBox="1"/>
          <p:nvPr>
            <p:ph type="title"/>
          </p:nvPr>
        </p:nvSpPr>
        <p:spPr>
          <a:xfrm>
            <a:off x="1141412" y="609601"/>
            <a:ext cx="9906000" cy="3124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200"/>
              <a:buFont typeface="Arial"/>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3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400"/>
              </a:spcBef>
              <a:spcAft>
                <a:spcPts val="0"/>
              </a:spcAft>
              <a:buSzPts val="2000"/>
              <a:buNone/>
              <a:defRPr sz="2000">
                <a:solidFill>
                  <a:schemeClr val="lt1"/>
                </a:solidFill>
              </a:defRPr>
            </a:lvl1pPr>
            <a:lvl2pPr indent="-228600" lvl="1" marL="914400" rtl="0" algn="l">
              <a:spcBef>
                <a:spcPts val="600"/>
              </a:spcBef>
              <a:spcAft>
                <a:spcPts val="0"/>
              </a:spcAft>
              <a:buSzPts val="1800"/>
              <a:buNone/>
              <a:defRPr sz="1800">
                <a:solidFill>
                  <a:schemeClr val="lt1"/>
                </a:solidFill>
              </a:defRPr>
            </a:lvl2pPr>
            <a:lvl3pPr indent="-228600" lvl="2" marL="1371600" rtl="0" algn="l">
              <a:spcBef>
                <a:spcPts val="600"/>
              </a:spcBef>
              <a:spcAft>
                <a:spcPts val="0"/>
              </a:spcAft>
              <a:buSzPts val="1600"/>
              <a:buNone/>
              <a:defRPr sz="1600">
                <a:solidFill>
                  <a:schemeClr val="lt1"/>
                </a:solidFill>
              </a:defRPr>
            </a:lvl3pPr>
            <a:lvl4pPr indent="-228600" lvl="3" marL="1828800" rtl="0" algn="l">
              <a:spcBef>
                <a:spcPts val="600"/>
              </a:spcBef>
              <a:spcAft>
                <a:spcPts val="0"/>
              </a:spcAft>
              <a:buSzPts val="1400"/>
              <a:buNone/>
              <a:defRPr sz="1400">
                <a:solidFill>
                  <a:schemeClr val="lt1"/>
                </a:solidFill>
              </a:defRPr>
            </a:lvl4pPr>
            <a:lvl5pPr indent="-228600" lvl="4" marL="2286000" rtl="0" algn="l">
              <a:spcBef>
                <a:spcPts val="600"/>
              </a:spcBef>
              <a:spcAft>
                <a:spcPts val="0"/>
              </a:spcAft>
              <a:buSzPts val="1400"/>
              <a:buNone/>
              <a:defRPr sz="1400">
                <a:solidFill>
                  <a:schemeClr val="lt1"/>
                </a:solidFill>
              </a:defRPr>
            </a:lvl5pPr>
            <a:lvl6pPr indent="-228600" lvl="5" marL="2743200" rtl="0" algn="l">
              <a:spcBef>
                <a:spcPts val="600"/>
              </a:spcBef>
              <a:spcAft>
                <a:spcPts val="0"/>
              </a:spcAft>
              <a:buSzPts val="1400"/>
              <a:buNone/>
              <a:defRPr sz="1400">
                <a:solidFill>
                  <a:schemeClr val="lt1"/>
                </a:solidFill>
              </a:defRPr>
            </a:lvl6pPr>
            <a:lvl7pPr indent="-228600" lvl="6" marL="3200400" rtl="0" algn="l">
              <a:spcBef>
                <a:spcPts val="600"/>
              </a:spcBef>
              <a:spcAft>
                <a:spcPts val="0"/>
              </a:spcAft>
              <a:buSzPts val="1400"/>
              <a:buNone/>
              <a:defRPr sz="1400">
                <a:solidFill>
                  <a:schemeClr val="lt1"/>
                </a:solidFill>
              </a:defRPr>
            </a:lvl7pPr>
            <a:lvl8pPr indent="-228600" lvl="7" marL="3657600" rtl="0" algn="l">
              <a:spcBef>
                <a:spcPts val="600"/>
              </a:spcBef>
              <a:spcAft>
                <a:spcPts val="0"/>
              </a:spcAft>
              <a:buSzPts val="1400"/>
              <a:buNone/>
              <a:defRPr sz="1400">
                <a:solidFill>
                  <a:schemeClr val="lt1"/>
                </a:solidFill>
              </a:defRPr>
            </a:lvl8pPr>
            <a:lvl9pPr indent="-228600" lvl="8" marL="4114800" rtl="0" algn="l">
              <a:spcBef>
                <a:spcPts val="600"/>
              </a:spcBef>
              <a:spcAft>
                <a:spcPts val="600"/>
              </a:spcAft>
              <a:buSzPts val="1400"/>
              <a:buNone/>
              <a:defRPr sz="1400">
                <a:solidFill>
                  <a:schemeClr val="lt1"/>
                </a:solidFill>
              </a:defRPr>
            </a:lvl9pPr>
          </a:lstStyle>
          <a:p/>
        </p:txBody>
      </p:sp>
      <p:sp>
        <p:nvSpPr>
          <p:cNvPr id="82" name="Google Shape;82;p32"/>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32"/>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32"/>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33"/>
          <p:cNvSpPr txBox="1"/>
          <p:nvPr/>
        </p:nvSpPr>
        <p:spPr>
          <a:xfrm>
            <a:off x="836612" y="786824"/>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Arial"/>
              <a:buNone/>
            </a:pPr>
            <a:r>
              <a:rPr b="0" lang="en-US" sz="8000" cap="none">
                <a:solidFill>
                  <a:schemeClr val="accent1"/>
                </a:solidFill>
                <a:latin typeface="Arial"/>
                <a:ea typeface="Arial"/>
                <a:cs typeface="Arial"/>
                <a:sym typeface="Arial"/>
              </a:rPr>
              <a:t>“</a:t>
            </a:r>
            <a:endParaRPr/>
          </a:p>
        </p:txBody>
      </p:sp>
      <p:sp>
        <p:nvSpPr>
          <p:cNvPr id="87" name="Google Shape;87;p33"/>
          <p:cNvSpPr txBox="1"/>
          <p:nvPr/>
        </p:nvSpPr>
        <p:spPr>
          <a:xfrm>
            <a:off x="10437812" y="2743200"/>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Arial"/>
              <a:buNone/>
            </a:pPr>
            <a:r>
              <a:rPr b="0" lang="en-US" sz="8000" cap="none">
                <a:solidFill>
                  <a:schemeClr val="accent1"/>
                </a:solidFill>
                <a:latin typeface="Arial"/>
                <a:ea typeface="Arial"/>
                <a:cs typeface="Arial"/>
                <a:sym typeface="Arial"/>
              </a:rPr>
              <a:t>”</a:t>
            </a:r>
            <a:endParaRPr/>
          </a:p>
        </p:txBody>
      </p:sp>
      <p:sp>
        <p:nvSpPr>
          <p:cNvPr id="88" name="Google Shape;88;p33"/>
          <p:cNvSpPr txBox="1"/>
          <p:nvPr>
            <p:ph type="title"/>
          </p:nvPr>
        </p:nvSpPr>
        <p:spPr>
          <a:xfrm>
            <a:off x="1446213" y="609601"/>
            <a:ext cx="9296400" cy="2743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200"/>
              <a:buFont typeface="Arial"/>
              <a:buNone/>
              <a:defRPr b="0" sz="3200" cap="none">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33"/>
          <p:cNvSpPr txBox="1"/>
          <p:nvPr>
            <p:ph idx="1" type="body"/>
          </p:nvPr>
        </p:nvSpPr>
        <p:spPr>
          <a:xfrm>
            <a:off x="1674812" y="3352800"/>
            <a:ext cx="8839200" cy="3810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400"/>
              </a:spcBef>
              <a:spcAft>
                <a:spcPts val="0"/>
              </a:spcAft>
              <a:buSzPts val="2000"/>
              <a:buFont typeface="Arial"/>
              <a:buNone/>
              <a:defRPr/>
            </a:lvl1pPr>
            <a:lvl2pPr indent="-228600" lvl="1" marL="914400" rtl="0" algn="l">
              <a:spcBef>
                <a:spcPts val="600"/>
              </a:spcBef>
              <a:spcAft>
                <a:spcPts val="0"/>
              </a:spcAft>
              <a:buSzPts val="1800"/>
              <a:buFont typeface="Arial"/>
              <a:buNone/>
              <a:defRPr/>
            </a:lvl2pPr>
            <a:lvl3pPr indent="-228600" lvl="2" marL="1371600" rtl="0" algn="l">
              <a:spcBef>
                <a:spcPts val="600"/>
              </a:spcBef>
              <a:spcAft>
                <a:spcPts val="0"/>
              </a:spcAft>
              <a:buSzPts val="1600"/>
              <a:buFont typeface="Arial"/>
              <a:buNone/>
              <a:defRPr/>
            </a:lvl3pPr>
            <a:lvl4pPr indent="-228600" lvl="3" marL="1828800" rtl="0" algn="l">
              <a:spcBef>
                <a:spcPts val="600"/>
              </a:spcBef>
              <a:spcAft>
                <a:spcPts val="0"/>
              </a:spcAft>
              <a:buSzPts val="1400"/>
              <a:buFont typeface="Arial"/>
              <a:buNone/>
              <a:defRPr/>
            </a:lvl4pPr>
            <a:lvl5pPr indent="-228600" lvl="4" marL="2286000" rtl="0" algn="l">
              <a:spcBef>
                <a:spcPts val="600"/>
              </a:spcBef>
              <a:spcAft>
                <a:spcPts val="0"/>
              </a:spcAft>
              <a:buSzPts val="1400"/>
              <a:buFont typeface="Arial"/>
              <a:buNone/>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90" name="Google Shape;90;p3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400"/>
              </a:spcBef>
              <a:spcAft>
                <a:spcPts val="0"/>
              </a:spcAft>
              <a:buSzPts val="2000"/>
              <a:buNone/>
              <a:defRPr sz="2000">
                <a:solidFill>
                  <a:schemeClr val="lt1"/>
                </a:solidFill>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91" name="Google Shape;91;p33"/>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33"/>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33"/>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3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3200"/>
              <a:buFont typeface="Arial"/>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34"/>
          <p:cNvSpPr txBox="1"/>
          <p:nvPr>
            <p:ph idx="1" type="body"/>
          </p:nvPr>
        </p:nvSpPr>
        <p:spPr>
          <a:xfrm>
            <a:off x="1141410" y="4777381"/>
            <a:ext cx="9906000" cy="860400"/>
          </a:xfrm>
          <a:prstGeom prst="rect">
            <a:avLst/>
          </a:prstGeom>
          <a:noFill/>
          <a:ln>
            <a:noFill/>
          </a:ln>
        </p:spPr>
        <p:txBody>
          <a:bodyPr anchorCtr="0" anchor="t" bIns="45700" lIns="91425" spcFirstLastPara="1" rIns="91425" wrap="square" tIns="45700">
            <a:normAutofit/>
          </a:bodyPr>
          <a:lstStyle>
            <a:lvl1pPr indent="-355600" lvl="0" marL="457200" rtl="0" algn="l">
              <a:spcBef>
                <a:spcPts val="400"/>
              </a:spcBef>
              <a:spcAft>
                <a:spcPts val="0"/>
              </a:spcAft>
              <a:buSzPts val="2000"/>
              <a:buChar char="•"/>
              <a:defRPr sz="2000">
                <a:solidFill>
                  <a:schemeClr val="lt1"/>
                </a:solidFill>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97" name="Google Shape;97;p34"/>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34"/>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34"/>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0" name="Shape 100"/>
        <p:cNvGrpSpPr/>
        <p:nvPr/>
      </p:nvGrpSpPr>
      <p:grpSpPr>
        <a:xfrm>
          <a:off x="0" y="0"/>
          <a:ext cx="0" cy="0"/>
          <a:chOff x="0" y="0"/>
          <a:chExt cx="0" cy="0"/>
        </a:xfrm>
      </p:grpSpPr>
      <p:sp>
        <p:nvSpPr>
          <p:cNvPr id="101" name="Google Shape;101;p35"/>
          <p:cNvSpPr txBox="1"/>
          <p:nvPr/>
        </p:nvSpPr>
        <p:spPr>
          <a:xfrm>
            <a:off x="836612" y="786824"/>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Arial"/>
              <a:buNone/>
            </a:pPr>
            <a:r>
              <a:rPr b="0" lang="en-US" sz="8000" cap="none">
                <a:solidFill>
                  <a:schemeClr val="accent1"/>
                </a:solidFill>
                <a:latin typeface="Arial"/>
                <a:ea typeface="Arial"/>
                <a:cs typeface="Arial"/>
                <a:sym typeface="Arial"/>
              </a:rPr>
              <a:t>“</a:t>
            </a:r>
            <a:endParaRPr/>
          </a:p>
        </p:txBody>
      </p:sp>
      <p:sp>
        <p:nvSpPr>
          <p:cNvPr id="102" name="Google Shape;102;p35"/>
          <p:cNvSpPr txBox="1"/>
          <p:nvPr/>
        </p:nvSpPr>
        <p:spPr>
          <a:xfrm>
            <a:off x="10437812" y="2743200"/>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Arial"/>
              <a:buNone/>
            </a:pPr>
            <a:r>
              <a:rPr b="0" lang="en-US" sz="8000" cap="none">
                <a:solidFill>
                  <a:schemeClr val="accent1"/>
                </a:solidFill>
                <a:latin typeface="Arial"/>
                <a:ea typeface="Arial"/>
                <a:cs typeface="Arial"/>
                <a:sym typeface="Arial"/>
              </a:rPr>
              <a:t>”</a:t>
            </a:r>
            <a:endParaRPr/>
          </a:p>
        </p:txBody>
      </p:sp>
      <p:sp>
        <p:nvSpPr>
          <p:cNvPr id="103" name="Google Shape;103;p35"/>
          <p:cNvSpPr txBox="1"/>
          <p:nvPr>
            <p:ph type="title"/>
          </p:nvPr>
        </p:nvSpPr>
        <p:spPr>
          <a:xfrm>
            <a:off x="1446213" y="609601"/>
            <a:ext cx="9296400" cy="2743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200"/>
              <a:buFont typeface="Arial"/>
              <a:buNone/>
              <a:defRPr b="0" sz="3200" cap="none">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35"/>
          <p:cNvSpPr txBox="1"/>
          <p:nvPr>
            <p:ph idx="1" type="body"/>
          </p:nvPr>
        </p:nvSpPr>
        <p:spPr>
          <a:xfrm>
            <a:off x="1141412" y="3886200"/>
            <a:ext cx="9906000" cy="888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SzPts val="2400"/>
              <a:buNone/>
              <a:defRPr b="0" sz="2400" cap="none">
                <a:solidFill>
                  <a:schemeClr val="lt1"/>
                </a:solidFill>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105" name="Google Shape;105;p35"/>
          <p:cNvSpPr txBox="1"/>
          <p:nvPr>
            <p:ph idx="2" type="body"/>
          </p:nvPr>
        </p:nvSpPr>
        <p:spPr>
          <a:xfrm>
            <a:off x="1141411" y="4775200"/>
            <a:ext cx="9906000" cy="1016100"/>
          </a:xfrm>
          <a:prstGeom prst="rect">
            <a:avLst/>
          </a:prstGeom>
          <a:noFill/>
          <a:ln>
            <a:noFill/>
          </a:ln>
        </p:spPr>
        <p:txBody>
          <a:bodyPr anchorCtr="0" anchor="t" bIns="45700" lIns="91425" spcFirstLastPara="1" rIns="91425" wrap="square" tIns="45700">
            <a:normAutofit/>
          </a:bodyPr>
          <a:lstStyle>
            <a:lvl1pPr indent="-228600" lvl="0" marL="457200" rtl="0" algn="l">
              <a:spcBef>
                <a:spcPts val="360"/>
              </a:spcBef>
              <a:spcAft>
                <a:spcPts val="0"/>
              </a:spcAft>
              <a:buSzPts val="1800"/>
              <a:buNone/>
              <a:defRPr sz="1800">
                <a:solidFill>
                  <a:schemeClr val="lt1"/>
                </a:solidFill>
              </a:defRPr>
            </a:lvl1pPr>
            <a:lvl2pPr indent="-228600" lvl="1" marL="914400" rtl="0" algn="l">
              <a:spcBef>
                <a:spcPts val="600"/>
              </a:spcBef>
              <a:spcAft>
                <a:spcPts val="0"/>
              </a:spcAft>
              <a:buSzPts val="1800"/>
              <a:buNone/>
              <a:defRPr sz="1800">
                <a:solidFill>
                  <a:schemeClr val="lt1"/>
                </a:solidFill>
              </a:defRPr>
            </a:lvl2pPr>
            <a:lvl3pPr indent="-228600" lvl="2" marL="1371600" rtl="0" algn="l">
              <a:spcBef>
                <a:spcPts val="600"/>
              </a:spcBef>
              <a:spcAft>
                <a:spcPts val="0"/>
              </a:spcAft>
              <a:buSzPts val="1600"/>
              <a:buNone/>
              <a:defRPr sz="1600">
                <a:solidFill>
                  <a:schemeClr val="lt1"/>
                </a:solidFill>
              </a:defRPr>
            </a:lvl3pPr>
            <a:lvl4pPr indent="-228600" lvl="3" marL="1828800" rtl="0" algn="l">
              <a:spcBef>
                <a:spcPts val="600"/>
              </a:spcBef>
              <a:spcAft>
                <a:spcPts val="0"/>
              </a:spcAft>
              <a:buSzPts val="1400"/>
              <a:buNone/>
              <a:defRPr sz="1400">
                <a:solidFill>
                  <a:schemeClr val="lt1"/>
                </a:solidFill>
              </a:defRPr>
            </a:lvl4pPr>
            <a:lvl5pPr indent="-228600" lvl="4" marL="2286000" rtl="0" algn="l">
              <a:spcBef>
                <a:spcPts val="600"/>
              </a:spcBef>
              <a:spcAft>
                <a:spcPts val="0"/>
              </a:spcAft>
              <a:buSzPts val="1400"/>
              <a:buNone/>
              <a:defRPr sz="1400">
                <a:solidFill>
                  <a:schemeClr val="lt1"/>
                </a:solidFill>
              </a:defRPr>
            </a:lvl5pPr>
            <a:lvl6pPr indent="-228600" lvl="5" marL="2743200" rtl="0" algn="l">
              <a:spcBef>
                <a:spcPts val="600"/>
              </a:spcBef>
              <a:spcAft>
                <a:spcPts val="0"/>
              </a:spcAft>
              <a:buSzPts val="1400"/>
              <a:buNone/>
              <a:defRPr sz="1400">
                <a:solidFill>
                  <a:schemeClr val="lt1"/>
                </a:solidFill>
              </a:defRPr>
            </a:lvl6pPr>
            <a:lvl7pPr indent="-228600" lvl="6" marL="3200400" rtl="0" algn="l">
              <a:spcBef>
                <a:spcPts val="600"/>
              </a:spcBef>
              <a:spcAft>
                <a:spcPts val="0"/>
              </a:spcAft>
              <a:buSzPts val="1400"/>
              <a:buNone/>
              <a:defRPr sz="1400">
                <a:solidFill>
                  <a:schemeClr val="lt1"/>
                </a:solidFill>
              </a:defRPr>
            </a:lvl7pPr>
            <a:lvl8pPr indent="-228600" lvl="7" marL="3657600" rtl="0" algn="l">
              <a:spcBef>
                <a:spcPts val="600"/>
              </a:spcBef>
              <a:spcAft>
                <a:spcPts val="0"/>
              </a:spcAft>
              <a:buSzPts val="1400"/>
              <a:buNone/>
              <a:defRPr sz="1400">
                <a:solidFill>
                  <a:schemeClr val="lt1"/>
                </a:solidFill>
              </a:defRPr>
            </a:lvl8pPr>
            <a:lvl9pPr indent="-228600" lvl="8" marL="4114800" rtl="0" algn="l">
              <a:spcBef>
                <a:spcPts val="600"/>
              </a:spcBef>
              <a:spcAft>
                <a:spcPts val="600"/>
              </a:spcAft>
              <a:buSzPts val="1400"/>
              <a:buNone/>
              <a:defRPr sz="1400">
                <a:solidFill>
                  <a:schemeClr val="lt1"/>
                </a:solidFill>
              </a:defRPr>
            </a:lvl9pPr>
          </a:lstStyle>
          <a:p/>
        </p:txBody>
      </p:sp>
      <p:sp>
        <p:nvSpPr>
          <p:cNvPr id="106" name="Google Shape;106;p35"/>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35"/>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35"/>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09" name="Shape 109"/>
        <p:cNvGrpSpPr/>
        <p:nvPr/>
      </p:nvGrpSpPr>
      <p:grpSpPr>
        <a:xfrm>
          <a:off x="0" y="0"/>
          <a:ext cx="0" cy="0"/>
          <a:chOff x="0" y="0"/>
          <a:chExt cx="0" cy="0"/>
        </a:xfrm>
      </p:grpSpPr>
      <p:sp>
        <p:nvSpPr>
          <p:cNvPr id="110" name="Google Shape;110;p36"/>
          <p:cNvSpPr txBox="1"/>
          <p:nvPr>
            <p:ph type="title"/>
          </p:nvPr>
        </p:nvSpPr>
        <p:spPr>
          <a:xfrm>
            <a:off x="1141412" y="609601"/>
            <a:ext cx="9906000" cy="2743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200"/>
              <a:buFont typeface="Arial"/>
              <a:buNone/>
              <a:defRPr b="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3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rtl="0" algn="l">
              <a:spcBef>
                <a:spcPts val="560"/>
              </a:spcBef>
              <a:spcAft>
                <a:spcPts val="0"/>
              </a:spcAft>
              <a:buSzPts val="2800"/>
              <a:buNone/>
              <a:defRPr b="0" sz="2800" cap="none">
                <a:solidFill>
                  <a:schemeClr val="lt1"/>
                </a:solidFill>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112" name="Google Shape;112;p3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rtl="0" algn="l">
              <a:spcBef>
                <a:spcPts val="360"/>
              </a:spcBef>
              <a:spcAft>
                <a:spcPts val="0"/>
              </a:spcAft>
              <a:buSzPts val="1800"/>
              <a:buNone/>
              <a:defRPr sz="1800">
                <a:solidFill>
                  <a:schemeClr val="lt1"/>
                </a:solidFill>
              </a:defRPr>
            </a:lvl1pPr>
            <a:lvl2pPr indent="-228600" lvl="1" marL="914400" rtl="0" algn="l">
              <a:spcBef>
                <a:spcPts val="600"/>
              </a:spcBef>
              <a:spcAft>
                <a:spcPts val="0"/>
              </a:spcAft>
              <a:buSzPts val="1800"/>
              <a:buNone/>
              <a:defRPr sz="1800">
                <a:solidFill>
                  <a:schemeClr val="lt1"/>
                </a:solidFill>
              </a:defRPr>
            </a:lvl2pPr>
            <a:lvl3pPr indent="-228600" lvl="2" marL="1371600" rtl="0" algn="l">
              <a:spcBef>
                <a:spcPts val="600"/>
              </a:spcBef>
              <a:spcAft>
                <a:spcPts val="0"/>
              </a:spcAft>
              <a:buSzPts val="1600"/>
              <a:buNone/>
              <a:defRPr sz="1600">
                <a:solidFill>
                  <a:schemeClr val="lt1"/>
                </a:solidFill>
              </a:defRPr>
            </a:lvl3pPr>
            <a:lvl4pPr indent="-228600" lvl="3" marL="1828800" rtl="0" algn="l">
              <a:spcBef>
                <a:spcPts val="600"/>
              </a:spcBef>
              <a:spcAft>
                <a:spcPts val="0"/>
              </a:spcAft>
              <a:buSzPts val="1400"/>
              <a:buNone/>
              <a:defRPr sz="1400">
                <a:solidFill>
                  <a:schemeClr val="lt1"/>
                </a:solidFill>
              </a:defRPr>
            </a:lvl4pPr>
            <a:lvl5pPr indent="-228600" lvl="4" marL="2286000" rtl="0" algn="l">
              <a:spcBef>
                <a:spcPts val="600"/>
              </a:spcBef>
              <a:spcAft>
                <a:spcPts val="0"/>
              </a:spcAft>
              <a:buSzPts val="1400"/>
              <a:buNone/>
              <a:defRPr sz="1400">
                <a:solidFill>
                  <a:schemeClr val="lt1"/>
                </a:solidFill>
              </a:defRPr>
            </a:lvl5pPr>
            <a:lvl6pPr indent="-228600" lvl="5" marL="2743200" rtl="0" algn="l">
              <a:spcBef>
                <a:spcPts val="600"/>
              </a:spcBef>
              <a:spcAft>
                <a:spcPts val="0"/>
              </a:spcAft>
              <a:buSzPts val="1400"/>
              <a:buNone/>
              <a:defRPr sz="1400">
                <a:solidFill>
                  <a:schemeClr val="lt1"/>
                </a:solidFill>
              </a:defRPr>
            </a:lvl6pPr>
            <a:lvl7pPr indent="-228600" lvl="6" marL="3200400" rtl="0" algn="l">
              <a:spcBef>
                <a:spcPts val="600"/>
              </a:spcBef>
              <a:spcAft>
                <a:spcPts val="0"/>
              </a:spcAft>
              <a:buSzPts val="1400"/>
              <a:buNone/>
              <a:defRPr sz="1400">
                <a:solidFill>
                  <a:schemeClr val="lt1"/>
                </a:solidFill>
              </a:defRPr>
            </a:lvl7pPr>
            <a:lvl8pPr indent="-228600" lvl="7" marL="3657600" rtl="0" algn="l">
              <a:spcBef>
                <a:spcPts val="600"/>
              </a:spcBef>
              <a:spcAft>
                <a:spcPts val="0"/>
              </a:spcAft>
              <a:buSzPts val="1400"/>
              <a:buNone/>
              <a:defRPr sz="1400">
                <a:solidFill>
                  <a:schemeClr val="lt1"/>
                </a:solidFill>
              </a:defRPr>
            </a:lvl8pPr>
            <a:lvl9pPr indent="-228600" lvl="8" marL="4114800" rtl="0" algn="l">
              <a:spcBef>
                <a:spcPts val="600"/>
              </a:spcBef>
              <a:spcAft>
                <a:spcPts val="600"/>
              </a:spcAft>
              <a:buSzPts val="1400"/>
              <a:buNone/>
              <a:defRPr sz="1400">
                <a:solidFill>
                  <a:schemeClr val="lt1"/>
                </a:solidFill>
              </a:defRPr>
            </a:lvl9pPr>
          </a:lstStyle>
          <a:p/>
        </p:txBody>
      </p:sp>
      <p:sp>
        <p:nvSpPr>
          <p:cNvPr id="113" name="Google Shape;113;p36"/>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36"/>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5" name="Google Shape;115;p36"/>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6" name="Shape 116"/>
        <p:cNvGrpSpPr/>
        <p:nvPr/>
      </p:nvGrpSpPr>
      <p:grpSpPr>
        <a:xfrm>
          <a:off x="0" y="0"/>
          <a:ext cx="0" cy="0"/>
          <a:chOff x="0" y="0"/>
          <a:chExt cx="0" cy="0"/>
        </a:xfrm>
      </p:grpSpPr>
      <p:sp>
        <p:nvSpPr>
          <p:cNvPr id="117" name="Google Shape;117;p37"/>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37"/>
          <p:cNvSpPr txBox="1"/>
          <p:nvPr>
            <p:ph idx="1" type="body"/>
          </p:nvPr>
        </p:nvSpPr>
        <p:spPr>
          <a:xfrm rot="5400000">
            <a:off x="4532311" y="-723901"/>
            <a:ext cx="3124200" cy="99060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119" name="Google Shape;119;p37"/>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37"/>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1" name="Google Shape;121;p37"/>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38"/>
          <p:cNvSpPr txBox="1"/>
          <p:nvPr>
            <p:ph type="title"/>
          </p:nvPr>
        </p:nvSpPr>
        <p:spPr>
          <a:xfrm rot="5400000">
            <a:off x="7351412" y="2095199"/>
            <a:ext cx="5181600" cy="22104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3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125" name="Google Shape;125;p38"/>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38"/>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38"/>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 name="Shape 132"/>
        <p:cNvGrpSpPr/>
        <p:nvPr/>
      </p:nvGrpSpPr>
      <p:grpSpPr>
        <a:xfrm>
          <a:off x="0" y="0"/>
          <a:ext cx="0" cy="0"/>
          <a:chOff x="0" y="0"/>
          <a:chExt cx="0" cy="0"/>
        </a:xfrm>
      </p:grpSpPr>
      <p:sp>
        <p:nvSpPr>
          <p:cNvPr id="133" name="Google Shape;133;ge7205135eb_3_59"/>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34" name="Google Shape;134;ge7205135eb_3_59"/>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35" name="Google Shape;135;ge7205135eb_3_5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ge7205135eb_3_6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38" name="Google Shape;138;ge7205135eb_3_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23"/>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23"/>
          <p:cNvSpPr txBox="1"/>
          <p:nvPr>
            <p:ph idx="1" type="body"/>
          </p:nvPr>
        </p:nvSpPr>
        <p:spPr>
          <a:xfrm>
            <a:off x="1141412" y="2666999"/>
            <a:ext cx="4876800" cy="3124200"/>
          </a:xfrm>
          <a:prstGeom prst="rect">
            <a:avLst/>
          </a:prstGeom>
          <a:noFill/>
          <a:ln>
            <a:noFill/>
          </a:ln>
        </p:spPr>
        <p:txBody>
          <a:bodyPr anchorCtr="0" anchor="ctr" bIns="45700" lIns="91425" spcFirstLastPara="1" rIns="91425" wrap="square" tIns="45700">
            <a:normAutofit/>
          </a:bodyPr>
          <a:lstStyle>
            <a:lvl1pPr indent="-342900" lvl="0" marL="457200" rtl="0" algn="l">
              <a:spcBef>
                <a:spcPts val="360"/>
              </a:spcBef>
              <a:spcAft>
                <a:spcPts val="0"/>
              </a:spcAft>
              <a:buSzPts val="1800"/>
              <a:buChar char="•"/>
              <a:defRPr sz="1800"/>
            </a:lvl1pPr>
            <a:lvl2pPr indent="-330200" lvl="1" marL="914400" rtl="0" algn="l">
              <a:spcBef>
                <a:spcPts val="600"/>
              </a:spcBef>
              <a:spcAft>
                <a:spcPts val="0"/>
              </a:spcAft>
              <a:buSzPts val="1600"/>
              <a:buChar char="•"/>
              <a:defRPr sz="1600"/>
            </a:lvl2pPr>
            <a:lvl3pPr indent="-317500" lvl="2" marL="1371600" rtl="0" algn="l">
              <a:spcBef>
                <a:spcPts val="600"/>
              </a:spcBef>
              <a:spcAft>
                <a:spcPts val="0"/>
              </a:spcAft>
              <a:buSzPts val="1400"/>
              <a:buChar char="•"/>
              <a:defRPr sz="1400"/>
            </a:lvl3pPr>
            <a:lvl4pPr indent="-304800" lvl="3" marL="1828800" rtl="0" algn="l">
              <a:spcBef>
                <a:spcPts val="600"/>
              </a:spcBef>
              <a:spcAft>
                <a:spcPts val="0"/>
              </a:spcAft>
              <a:buSzPts val="1200"/>
              <a:buChar char="•"/>
              <a:defRPr sz="1200"/>
            </a:lvl4pPr>
            <a:lvl5pPr indent="-304800" lvl="4" marL="2286000" rtl="0" algn="l">
              <a:spcBef>
                <a:spcPts val="600"/>
              </a:spcBef>
              <a:spcAft>
                <a:spcPts val="0"/>
              </a:spcAft>
              <a:buSzPts val="1200"/>
              <a:buChar char="•"/>
              <a:defRPr sz="1200"/>
            </a:lvl5pPr>
            <a:lvl6pPr indent="-304800" lvl="5" marL="2743200" rtl="0" algn="l">
              <a:spcBef>
                <a:spcPts val="600"/>
              </a:spcBef>
              <a:spcAft>
                <a:spcPts val="0"/>
              </a:spcAft>
              <a:buSzPts val="1200"/>
              <a:buChar char="•"/>
              <a:defRPr sz="1200"/>
            </a:lvl6pPr>
            <a:lvl7pPr indent="-304800" lvl="6" marL="3200400" rtl="0" algn="l">
              <a:spcBef>
                <a:spcPts val="600"/>
              </a:spcBef>
              <a:spcAft>
                <a:spcPts val="0"/>
              </a:spcAft>
              <a:buSzPts val="1200"/>
              <a:buChar char="•"/>
              <a:defRPr sz="1200"/>
            </a:lvl7pPr>
            <a:lvl8pPr indent="-304800" lvl="7" marL="3657600" rtl="0" algn="l">
              <a:spcBef>
                <a:spcPts val="600"/>
              </a:spcBef>
              <a:spcAft>
                <a:spcPts val="0"/>
              </a:spcAft>
              <a:buSzPts val="1200"/>
              <a:buChar char="•"/>
              <a:defRPr sz="1200"/>
            </a:lvl8pPr>
            <a:lvl9pPr indent="-304800" lvl="8" marL="4114800" rtl="0" algn="l">
              <a:spcBef>
                <a:spcPts val="600"/>
              </a:spcBef>
              <a:spcAft>
                <a:spcPts val="600"/>
              </a:spcAft>
              <a:buSzPts val="1200"/>
              <a:buChar char="•"/>
              <a:defRPr sz="1200"/>
            </a:lvl9pPr>
          </a:lstStyle>
          <a:p/>
        </p:txBody>
      </p:sp>
      <p:sp>
        <p:nvSpPr>
          <p:cNvPr id="24" name="Google Shape;24;p23"/>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rtl="0" algn="l">
              <a:spcBef>
                <a:spcPts val="360"/>
              </a:spcBef>
              <a:spcAft>
                <a:spcPts val="0"/>
              </a:spcAft>
              <a:buSzPts val="1800"/>
              <a:buChar char="•"/>
              <a:defRPr sz="1800"/>
            </a:lvl1pPr>
            <a:lvl2pPr indent="-330200" lvl="1" marL="914400" rtl="0" algn="l">
              <a:spcBef>
                <a:spcPts val="600"/>
              </a:spcBef>
              <a:spcAft>
                <a:spcPts val="0"/>
              </a:spcAft>
              <a:buSzPts val="1600"/>
              <a:buChar char="•"/>
              <a:defRPr sz="1600"/>
            </a:lvl2pPr>
            <a:lvl3pPr indent="-317500" lvl="2" marL="1371600" rtl="0" algn="l">
              <a:spcBef>
                <a:spcPts val="600"/>
              </a:spcBef>
              <a:spcAft>
                <a:spcPts val="0"/>
              </a:spcAft>
              <a:buSzPts val="1400"/>
              <a:buChar char="•"/>
              <a:defRPr sz="1400"/>
            </a:lvl3pPr>
            <a:lvl4pPr indent="-304800" lvl="3" marL="1828800" rtl="0" algn="l">
              <a:spcBef>
                <a:spcPts val="600"/>
              </a:spcBef>
              <a:spcAft>
                <a:spcPts val="0"/>
              </a:spcAft>
              <a:buSzPts val="1200"/>
              <a:buChar char="•"/>
              <a:defRPr sz="1200"/>
            </a:lvl4pPr>
            <a:lvl5pPr indent="-304800" lvl="4" marL="2286000" rtl="0" algn="l">
              <a:spcBef>
                <a:spcPts val="600"/>
              </a:spcBef>
              <a:spcAft>
                <a:spcPts val="0"/>
              </a:spcAft>
              <a:buSzPts val="1200"/>
              <a:buChar char="•"/>
              <a:defRPr sz="1200"/>
            </a:lvl5pPr>
            <a:lvl6pPr indent="-304800" lvl="5" marL="2743200" rtl="0" algn="l">
              <a:spcBef>
                <a:spcPts val="600"/>
              </a:spcBef>
              <a:spcAft>
                <a:spcPts val="0"/>
              </a:spcAft>
              <a:buSzPts val="1200"/>
              <a:buChar char="•"/>
              <a:defRPr sz="1200"/>
            </a:lvl6pPr>
            <a:lvl7pPr indent="-304800" lvl="6" marL="3200400" rtl="0" algn="l">
              <a:spcBef>
                <a:spcPts val="600"/>
              </a:spcBef>
              <a:spcAft>
                <a:spcPts val="0"/>
              </a:spcAft>
              <a:buSzPts val="1200"/>
              <a:buChar char="•"/>
              <a:defRPr sz="1200"/>
            </a:lvl7pPr>
            <a:lvl8pPr indent="-304800" lvl="7" marL="3657600" rtl="0" algn="l">
              <a:spcBef>
                <a:spcPts val="600"/>
              </a:spcBef>
              <a:spcAft>
                <a:spcPts val="0"/>
              </a:spcAft>
              <a:buSzPts val="1200"/>
              <a:buChar char="•"/>
              <a:defRPr sz="1200"/>
            </a:lvl8pPr>
            <a:lvl9pPr indent="-304800" lvl="8" marL="4114800" rtl="0" algn="l">
              <a:spcBef>
                <a:spcPts val="600"/>
              </a:spcBef>
              <a:spcAft>
                <a:spcPts val="600"/>
              </a:spcAft>
              <a:buSzPts val="1200"/>
              <a:buChar char="•"/>
              <a:defRPr sz="1200"/>
            </a:lvl9pPr>
          </a:lstStyle>
          <a:p/>
        </p:txBody>
      </p:sp>
      <p:sp>
        <p:nvSpPr>
          <p:cNvPr id="25" name="Google Shape;25;p23"/>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23"/>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23"/>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 name="Shape 139"/>
        <p:cNvGrpSpPr/>
        <p:nvPr/>
      </p:nvGrpSpPr>
      <p:grpSpPr>
        <a:xfrm>
          <a:off x="0" y="0"/>
          <a:ext cx="0" cy="0"/>
          <a:chOff x="0" y="0"/>
          <a:chExt cx="0" cy="0"/>
        </a:xfrm>
      </p:grpSpPr>
      <p:sp>
        <p:nvSpPr>
          <p:cNvPr id="140" name="Google Shape;140;ge7205135eb_3_6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1" name="Google Shape;141;ge7205135eb_3_6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42" name="Google Shape;142;ge7205135eb_3_6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sp>
        <p:nvSpPr>
          <p:cNvPr id="144" name="Google Shape;144;ge7205135eb_3_7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5" name="Google Shape;145;ge7205135eb_3_70"/>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46" name="Google Shape;146;ge7205135eb_3_70"/>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47" name="Google Shape;147;ge7205135eb_3_7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ge7205135eb_3_7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0" name="Google Shape;150;ge7205135eb_3_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1" name="Shape 151"/>
        <p:cNvGrpSpPr/>
        <p:nvPr/>
      </p:nvGrpSpPr>
      <p:grpSpPr>
        <a:xfrm>
          <a:off x="0" y="0"/>
          <a:ext cx="0" cy="0"/>
          <a:chOff x="0" y="0"/>
          <a:chExt cx="0" cy="0"/>
        </a:xfrm>
      </p:grpSpPr>
      <p:sp>
        <p:nvSpPr>
          <p:cNvPr id="152" name="Google Shape;152;ge7205135eb_3_7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53" name="Google Shape;153;ge7205135eb_3_78"/>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54" name="Google Shape;154;ge7205135eb_3_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5" name="Shape 155"/>
        <p:cNvGrpSpPr/>
        <p:nvPr/>
      </p:nvGrpSpPr>
      <p:grpSpPr>
        <a:xfrm>
          <a:off x="0" y="0"/>
          <a:ext cx="0" cy="0"/>
          <a:chOff x="0" y="0"/>
          <a:chExt cx="0" cy="0"/>
        </a:xfrm>
      </p:grpSpPr>
      <p:sp>
        <p:nvSpPr>
          <p:cNvPr id="156" name="Google Shape;156;ge7205135eb_3_82"/>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57" name="Google Shape;157;ge7205135eb_3_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8" name="Shape 158"/>
        <p:cNvGrpSpPr/>
        <p:nvPr/>
      </p:nvGrpSpPr>
      <p:grpSpPr>
        <a:xfrm>
          <a:off x="0" y="0"/>
          <a:ext cx="0" cy="0"/>
          <a:chOff x="0" y="0"/>
          <a:chExt cx="0" cy="0"/>
        </a:xfrm>
      </p:grpSpPr>
      <p:sp>
        <p:nvSpPr>
          <p:cNvPr id="159" name="Google Shape;159;ge7205135eb_3_8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ge7205135eb_3_85"/>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61" name="Google Shape;161;ge7205135eb_3_85"/>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2" name="Google Shape;162;ge7205135eb_3_85"/>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63" name="Google Shape;163;ge7205135eb_3_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4" name="Shape 164"/>
        <p:cNvGrpSpPr/>
        <p:nvPr/>
      </p:nvGrpSpPr>
      <p:grpSpPr>
        <a:xfrm>
          <a:off x="0" y="0"/>
          <a:ext cx="0" cy="0"/>
          <a:chOff x="0" y="0"/>
          <a:chExt cx="0" cy="0"/>
        </a:xfrm>
      </p:grpSpPr>
      <p:sp>
        <p:nvSpPr>
          <p:cNvPr id="165" name="Google Shape;165;ge7205135eb_3_91"/>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166" name="Google Shape;166;ge7205135eb_3_9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sp>
        <p:nvSpPr>
          <p:cNvPr id="168" name="Google Shape;168;ge7205135eb_3_94"/>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69" name="Google Shape;169;ge7205135eb_3_94"/>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70" name="Google Shape;170;ge7205135eb_3_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ge7205135eb_3_9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4"/>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24"/>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24"/>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24"/>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25"/>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25"/>
          <p:cNvSpPr txBox="1"/>
          <p:nvPr>
            <p:ph idx="1" type="body"/>
          </p:nvPr>
        </p:nvSpPr>
        <p:spPr>
          <a:xfrm>
            <a:off x="1141413" y="2666999"/>
            <a:ext cx="9906000" cy="3124200"/>
          </a:xfrm>
          <a:prstGeom prst="rect">
            <a:avLst/>
          </a:prstGeom>
          <a:noFill/>
          <a:ln>
            <a:noFill/>
          </a:ln>
        </p:spPr>
        <p:txBody>
          <a:bodyPr anchorCtr="0" anchor="ctr"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36" name="Google Shape;36;p25"/>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25"/>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25"/>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26"/>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lt1"/>
              </a:buClr>
              <a:buSzPts val="4000"/>
              <a:buFont typeface="Arial"/>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 name="Google Shape;41;p26"/>
          <p:cNvSpPr txBox="1"/>
          <p:nvPr>
            <p:ph idx="1" type="body"/>
          </p:nvPr>
        </p:nvSpPr>
        <p:spPr>
          <a:xfrm>
            <a:off x="1751011" y="4777381"/>
            <a:ext cx="8686800" cy="860400"/>
          </a:xfrm>
          <a:prstGeom prst="rect">
            <a:avLst/>
          </a:prstGeom>
          <a:noFill/>
          <a:ln>
            <a:noFill/>
          </a:ln>
        </p:spPr>
        <p:txBody>
          <a:bodyPr anchorCtr="0" anchor="t" bIns="45700" lIns="91425" spcFirstLastPara="1" rIns="91425" wrap="square" tIns="45700">
            <a:normAutofit/>
          </a:bodyPr>
          <a:lstStyle>
            <a:lvl1pPr indent="-228600" lvl="0" marL="457200" rtl="0" algn="r">
              <a:spcBef>
                <a:spcPts val="400"/>
              </a:spcBef>
              <a:spcAft>
                <a:spcPts val="0"/>
              </a:spcAft>
              <a:buSzPts val="2000"/>
              <a:buNone/>
              <a:defRPr sz="2000">
                <a:solidFill>
                  <a:schemeClr val="lt1"/>
                </a:solidFill>
              </a:defRPr>
            </a:lvl1pPr>
            <a:lvl2pPr indent="-228600" lvl="1" marL="914400" rtl="0" algn="l">
              <a:spcBef>
                <a:spcPts val="600"/>
              </a:spcBef>
              <a:spcAft>
                <a:spcPts val="0"/>
              </a:spcAft>
              <a:buSzPts val="1800"/>
              <a:buNone/>
              <a:defRPr sz="1800">
                <a:solidFill>
                  <a:schemeClr val="lt1"/>
                </a:solidFill>
              </a:defRPr>
            </a:lvl2pPr>
            <a:lvl3pPr indent="-228600" lvl="2" marL="1371600" rtl="0" algn="l">
              <a:spcBef>
                <a:spcPts val="600"/>
              </a:spcBef>
              <a:spcAft>
                <a:spcPts val="0"/>
              </a:spcAft>
              <a:buSzPts val="1600"/>
              <a:buNone/>
              <a:defRPr sz="1600">
                <a:solidFill>
                  <a:schemeClr val="lt1"/>
                </a:solidFill>
              </a:defRPr>
            </a:lvl3pPr>
            <a:lvl4pPr indent="-228600" lvl="3" marL="1828800" rtl="0" algn="l">
              <a:spcBef>
                <a:spcPts val="600"/>
              </a:spcBef>
              <a:spcAft>
                <a:spcPts val="0"/>
              </a:spcAft>
              <a:buSzPts val="1400"/>
              <a:buNone/>
              <a:defRPr sz="1400">
                <a:solidFill>
                  <a:schemeClr val="lt1"/>
                </a:solidFill>
              </a:defRPr>
            </a:lvl4pPr>
            <a:lvl5pPr indent="-228600" lvl="4" marL="2286000" rtl="0" algn="l">
              <a:spcBef>
                <a:spcPts val="600"/>
              </a:spcBef>
              <a:spcAft>
                <a:spcPts val="0"/>
              </a:spcAft>
              <a:buSzPts val="1400"/>
              <a:buNone/>
              <a:defRPr sz="1400">
                <a:solidFill>
                  <a:schemeClr val="lt1"/>
                </a:solidFill>
              </a:defRPr>
            </a:lvl5pPr>
            <a:lvl6pPr indent="-228600" lvl="5" marL="2743200" rtl="0" algn="l">
              <a:spcBef>
                <a:spcPts val="600"/>
              </a:spcBef>
              <a:spcAft>
                <a:spcPts val="0"/>
              </a:spcAft>
              <a:buSzPts val="1400"/>
              <a:buNone/>
              <a:defRPr sz="1400">
                <a:solidFill>
                  <a:schemeClr val="lt1"/>
                </a:solidFill>
              </a:defRPr>
            </a:lvl6pPr>
            <a:lvl7pPr indent="-228600" lvl="6" marL="3200400" rtl="0" algn="l">
              <a:spcBef>
                <a:spcPts val="600"/>
              </a:spcBef>
              <a:spcAft>
                <a:spcPts val="0"/>
              </a:spcAft>
              <a:buSzPts val="1400"/>
              <a:buNone/>
              <a:defRPr sz="1400">
                <a:solidFill>
                  <a:schemeClr val="lt1"/>
                </a:solidFill>
              </a:defRPr>
            </a:lvl7pPr>
            <a:lvl8pPr indent="-228600" lvl="7" marL="3657600" rtl="0" algn="l">
              <a:spcBef>
                <a:spcPts val="600"/>
              </a:spcBef>
              <a:spcAft>
                <a:spcPts val="0"/>
              </a:spcAft>
              <a:buSzPts val="1400"/>
              <a:buNone/>
              <a:defRPr sz="1400">
                <a:solidFill>
                  <a:schemeClr val="lt1"/>
                </a:solidFill>
              </a:defRPr>
            </a:lvl8pPr>
            <a:lvl9pPr indent="-228600" lvl="8" marL="4114800" rtl="0" algn="l">
              <a:spcBef>
                <a:spcPts val="600"/>
              </a:spcBef>
              <a:spcAft>
                <a:spcPts val="600"/>
              </a:spcAft>
              <a:buSzPts val="1400"/>
              <a:buNone/>
              <a:defRPr sz="1400">
                <a:solidFill>
                  <a:schemeClr val="lt1"/>
                </a:solidFill>
              </a:defRPr>
            </a:lvl9pPr>
          </a:lstStyle>
          <a:p/>
        </p:txBody>
      </p:sp>
      <p:sp>
        <p:nvSpPr>
          <p:cNvPr id="42" name="Google Shape;42;p26"/>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26"/>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26"/>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7"/>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200"/>
              <a:buFont typeface="Arial"/>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27"/>
          <p:cNvSpPr txBox="1"/>
          <p:nvPr>
            <p:ph idx="1" type="body"/>
          </p:nvPr>
        </p:nvSpPr>
        <p:spPr>
          <a:xfrm>
            <a:off x="1429280" y="2658533"/>
            <a:ext cx="45888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560"/>
              </a:spcBef>
              <a:spcAft>
                <a:spcPts val="0"/>
              </a:spcAft>
              <a:buSzPts val="2800"/>
              <a:buNone/>
              <a:defRPr b="0" sz="2800"/>
            </a:lvl1pPr>
            <a:lvl2pPr indent="-228600" lvl="1" marL="914400" rtl="0" algn="l">
              <a:spcBef>
                <a:spcPts val="600"/>
              </a:spcBef>
              <a:spcAft>
                <a:spcPts val="0"/>
              </a:spcAft>
              <a:buSzPts val="2000"/>
              <a:buNone/>
              <a:defRPr b="1" sz="2000"/>
            </a:lvl2pPr>
            <a:lvl3pPr indent="-228600" lvl="2" marL="1371600" rtl="0" algn="l">
              <a:spcBef>
                <a:spcPts val="600"/>
              </a:spcBef>
              <a:spcAft>
                <a:spcPts val="0"/>
              </a:spcAft>
              <a:buSzPts val="1800"/>
              <a:buNone/>
              <a:defRPr b="1" sz="1800"/>
            </a:lvl3pPr>
            <a:lvl4pPr indent="-228600" lvl="3" marL="1828800" rtl="0" algn="l">
              <a:spcBef>
                <a:spcPts val="600"/>
              </a:spcBef>
              <a:spcAft>
                <a:spcPts val="0"/>
              </a:spcAft>
              <a:buSzPts val="1600"/>
              <a:buNone/>
              <a:defRPr b="1" sz="1600"/>
            </a:lvl4pPr>
            <a:lvl5pPr indent="-228600" lvl="4" marL="2286000" rtl="0" algn="l">
              <a:spcBef>
                <a:spcPts val="600"/>
              </a:spcBef>
              <a:spcAft>
                <a:spcPts val="0"/>
              </a:spcAft>
              <a:buSzPts val="1600"/>
              <a:buNone/>
              <a:defRPr b="1" sz="1600"/>
            </a:lvl5pPr>
            <a:lvl6pPr indent="-228600" lvl="5" marL="2743200" rtl="0" algn="l">
              <a:spcBef>
                <a:spcPts val="600"/>
              </a:spcBef>
              <a:spcAft>
                <a:spcPts val="0"/>
              </a:spcAft>
              <a:buSzPts val="1600"/>
              <a:buNone/>
              <a:defRPr b="1" sz="1600"/>
            </a:lvl6pPr>
            <a:lvl7pPr indent="-228600" lvl="6" marL="3200400" rtl="0" algn="l">
              <a:spcBef>
                <a:spcPts val="600"/>
              </a:spcBef>
              <a:spcAft>
                <a:spcPts val="0"/>
              </a:spcAft>
              <a:buSzPts val="1600"/>
              <a:buNone/>
              <a:defRPr b="1" sz="1600"/>
            </a:lvl7pPr>
            <a:lvl8pPr indent="-228600" lvl="7" marL="3657600" rtl="0" algn="l">
              <a:spcBef>
                <a:spcPts val="600"/>
              </a:spcBef>
              <a:spcAft>
                <a:spcPts val="0"/>
              </a:spcAft>
              <a:buSzPts val="1600"/>
              <a:buNone/>
              <a:defRPr b="1" sz="1600"/>
            </a:lvl8pPr>
            <a:lvl9pPr indent="-228600" lvl="8" marL="4114800" rtl="0" algn="l">
              <a:spcBef>
                <a:spcPts val="600"/>
              </a:spcBef>
              <a:spcAft>
                <a:spcPts val="600"/>
              </a:spcAft>
              <a:buSzPts val="1600"/>
              <a:buNone/>
              <a:defRPr b="1" sz="1600"/>
            </a:lvl9pPr>
          </a:lstStyle>
          <a:p/>
        </p:txBody>
      </p:sp>
      <p:sp>
        <p:nvSpPr>
          <p:cNvPr id="48" name="Google Shape;48;p27"/>
          <p:cNvSpPr txBox="1"/>
          <p:nvPr>
            <p:ph idx="2" type="body"/>
          </p:nvPr>
        </p:nvSpPr>
        <p:spPr>
          <a:xfrm>
            <a:off x="1141412" y="3243262"/>
            <a:ext cx="4876800" cy="25479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sz="1800"/>
            </a:lvl1pPr>
            <a:lvl2pPr indent="-330200" lvl="1" marL="914400" rtl="0" algn="l">
              <a:spcBef>
                <a:spcPts val="600"/>
              </a:spcBef>
              <a:spcAft>
                <a:spcPts val="0"/>
              </a:spcAft>
              <a:buSzPts val="1600"/>
              <a:buChar char="•"/>
              <a:defRPr sz="1600"/>
            </a:lvl2pPr>
            <a:lvl3pPr indent="-317500" lvl="2" marL="1371600" rtl="0" algn="l">
              <a:spcBef>
                <a:spcPts val="600"/>
              </a:spcBef>
              <a:spcAft>
                <a:spcPts val="0"/>
              </a:spcAft>
              <a:buSzPts val="1400"/>
              <a:buChar char="•"/>
              <a:defRPr sz="1400"/>
            </a:lvl3pPr>
            <a:lvl4pPr indent="-304800" lvl="3" marL="1828800" rtl="0" algn="l">
              <a:spcBef>
                <a:spcPts val="600"/>
              </a:spcBef>
              <a:spcAft>
                <a:spcPts val="0"/>
              </a:spcAft>
              <a:buSzPts val="1200"/>
              <a:buChar char="•"/>
              <a:defRPr sz="1200"/>
            </a:lvl4pPr>
            <a:lvl5pPr indent="-304800" lvl="4" marL="2286000" rtl="0" algn="l">
              <a:spcBef>
                <a:spcPts val="600"/>
              </a:spcBef>
              <a:spcAft>
                <a:spcPts val="0"/>
              </a:spcAft>
              <a:buSzPts val="1200"/>
              <a:buChar char="•"/>
              <a:defRPr sz="1200"/>
            </a:lvl5pPr>
            <a:lvl6pPr indent="-304800" lvl="5" marL="2743200" rtl="0" algn="l">
              <a:spcBef>
                <a:spcPts val="600"/>
              </a:spcBef>
              <a:spcAft>
                <a:spcPts val="0"/>
              </a:spcAft>
              <a:buSzPts val="1200"/>
              <a:buChar char="•"/>
              <a:defRPr sz="1200"/>
            </a:lvl6pPr>
            <a:lvl7pPr indent="-304800" lvl="6" marL="3200400" rtl="0" algn="l">
              <a:spcBef>
                <a:spcPts val="600"/>
              </a:spcBef>
              <a:spcAft>
                <a:spcPts val="0"/>
              </a:spcAft>
              <a:buSzPts val="1200"/>
              <a:buChar char="•"/>
              <a:defRPr sz="1200"/>
            </a:lvl7pPr>
            <a:lvl8pPr indent="-304800" lvl="7" marL="3657600" rtl="0" algn="l">
              <a:spcBef>
                <a:spcPts val="600"/>
              </a:spcBef>
              <a:spcAft>
                <a:spcPts val="0"/>
              </a:spcAft>
              <a:buSzPts val="1200"/>
              <a:buChar char="•"/>
              <a:defRPr sz="1200"/>
            </a:lvl8pPr>
            <a:lvl9pPr indent="-304800" lvl="8" marL="4114800" rtl="0" algn="l">
              <a:spcBef>
                <a:spcPts val="600"/>
              </a:spcBef>
              <a:spcAft>
                <a:spcPts val="600"/>
              </a:spcAft>
              <a:buSzPts val="1200"/>
              <a:buChar char="•"/>
              <a:defRPr sz="1200"/>
            </a:lvl9pPr>
          </a:lstStyle>
          <a:p/>
        </p:txBody>
      </p:sp>
      <p:sp>
        <p:nvSpPr>
          <p:cNvPr id="49" name="Google Shape;49;p27"/>
          <p:cNvSpPr txBox="1"/>
          <p:nvPr>
            <p:ph idx="3" type="body"/>
          </p:nvPr>
        </p:nvSpPr>
        <p:spPr>
          <a:xfrm>
            <a:off x="6443133" y="2667000"/>
            <a:ext cx="46044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560"/>
              </a:spcBef>
              <a:spcAft>
                <a:spcPts val="0"/>
              </a:spcAft>
              <a:buSzPts val="2800"/>
              <a:buNone/>
              <a:defRPr b="0" sz="2800"/>
            </a:lvl1pPr>
            <a:lvl2pPr indent="-228600" lvl="1" marL="914400" rtl="0" algn="l">
              <a:spcBef>
                <a:spcPts val="600"/>
              </a:spcBef>
              <a:spcAft>
                <a:spcPts val="0"/>
              </a:spcAft>
              <a:buSzPts val="2000"/>
              <a:buNone/>
              <a:defRPr b="1" sz="2000"/>
            </a:lvl2pPr>
            <a:lvl3pPr indent="-228600" lvl="2" marL="1371600" rtl="0" algn="l">
              <a:spcBef>
                <a:spcPts val="600"/>
              </a:spcBef>
              <a:spcAft>
                <a:spcPts val="0"/>
              </a:spcAft>
              <a:buSzPts val="1800"/>
              <a:buNone/>
              <a:defRPr b="1" sz="1800"/>
            </a:lvl3pPr>
            <a:lvl4pPr indent="-228600" lvl="3" marL="1828800" rtl="0" algn="l">
              <a:spcBef>
                <a:spcPts val="600"/>
              </a:spcBef>
              <a:spcAft>
                <a:spcPts val="0"/>
              </a:spcAft>
              <a:buSzPts val="1600"/>
              <a:buNone/>
              <a:defRPr b="1" sz="1600"/>
            </a:lvl4pPr>
            <a:lvl5pPr indent="-228600" lvl="4" marL="2286000" rtl="0" algn="l">
              <a:spcBef>
                <a:spcPts val="600"/>
              </a:spcBef>
              <a:spcAft>
                <a:spcPts val="0"/>
              </a:spcAft>
              <a:buSzPts val="1600"/>
              <a:buNone/>
              <a:defRPr b="1" sz="1600"/>
            </a:lvl5pPr>
            <a:lvl6pPr indent="-228600" lvl="5" marL="2743200" rtl="0" algn="l">
              <a:spcBef>
                <a:spcPts val="600"/>
              </a:spcBef>
              <a:spcAft>
                <a:spcPts val="0"/>
              </a:spcAft>
              <a:buSzPts val="1600"/>
              <a:buNone/>
              <a:defRPr b="1" sz="1600"/>
            </a:lvl6pPr>
            <a:lvl7pPr indent="-228600" lvl="6" marL="3200400" rtl="0" algn="l">
              <a:spcBef>
                <a:spcPts val="600"/>
              </a:spcBef>
              <a:spcAft>
                <a:spcPts val="0"/>
              </a:spcAft>
              <a:buSzPts val="1600"/>
              <a:buNone/>
              <a:defRPr b="1" sz="1600"/>
            </a:lvl7pPr>
            <a:lvl8pPr indent="-228600" lvl="7" marL="3657600" rtl="0" algn="l">
              <a:spcBef>
                <a:spcPts val="600"/>
              </a:spcBef>
              <a:spcAft>
                <a:spcPts val="0"/>
              </a:spcAft>
              <a:buSzPts val="1600"/>
              <a:buNone/>
              <a:defRPr b="1" sz="1600"/>
            </a:lvl8pPr>
            <a:lvl9pPr indent="-228600" lvl="8" marL="4114800" rtl="0" algn="l">
              <a:spcBef>
                <a:spcPts val="600"/>
              </a:spcBef>
              <a:spcAft>
                <a:spcPts val="600"/>
              </a:spcAft>
              <a:buSzPts val="1600"/>
              <a:buNone/>
              <a:defRPr b="1" sz="1600"/>
            </a:lvl9pPr>
          </a:lstStyle>
          <a:p/>
        </p:txBody>
      </p:sp>
      <p:sp>
        <p:nvSpPr>
          <p:cNvPr id="50" name="Google Shape;50;p27"/>
          <p:cNvSpPr txBox="1"/>
          <p:nvPr>
            <p:ph idx="4" type="body"/>
          </p:nvPr>
        </p:nvSpPr>
        <p:spPr>
          <a:xfrm>
            <a:off x="6170612" y="3243262"/>
            <a:ext cx="4876800" cy="25479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sz="1800"/>
            </a:lvl1pPr>
            <a:lvl2pPr indent="-330200" lvl="1" marL="914400" rtl="0" algn="l">
              <a:spcBef>
                <a:spcPts val="600"/>
              </a:spcBef>
              <a:spcAft>
                <a:spcPts val="0"/>
              </a:spcAft>
              <a:buSzPts val="1600"/>
              <a:buChar char="•"/>
              <a:defRPr sz="1600"/>
            </a:lvl2pPr>
            <a:lvl3pPr indent="-317500" lvl="2" marL="1371600" rtl="0" algn="l">
              <a:spcBef>
                <a:spcPts val="600"/>
              </a:spcBef>
              <a:spcAft>
                <a:spcPts val="0"/>
              </a:spcAft>
              <a:buSzPts val="1400"/>
              <a:buChar char="•"/>
              <a:defRPr sz="1400"/>
            </a:lvl3pPr>
            <a:lvl4pPr indent="-304800" lvl="3" marL="1828800" rtl="0" algn="l">
              <a:spcBef>
                <a:spcPts val="600"/>
              </a:spcBef>
              <a:spcAft>
                <a:spcPts val="0"/>
              </a:spcAft>
              <a:buSzPts val="1200"/>
              <a:buChar char="•"/>
              <a:defRPr sz="1200"/>
            </a:lvl4pPr>
            <a:lvl5pPr indent="-304800" lvl="4" marL="2286000" rtl="0" algn="l">
              <a:spcBef>
                <a:spcPts val="600"/>
              </a:spcBef>
              <a:spcAft>
                <a:spcPts val="0"/>
              </a:spcAft>
              <a:buSzPts val="1200"/>
              <a:buChar char="•"/>
              <a:defRPr sz="1200"/>
            </a:lvl5pPr>
            <a:lvl6pPr indent="-304800" lvl="5" marL="2743200" rtl="0" algn="l">
              <a:spcBef>
                <a:spcPts val="600"/>
              </a:spcBef>
              <a:spcAft>
                <a:spcPts val="0"/>
              </a:spcAft>
              <a:buSzPts val="1200"/>
              <a:buChar char="•"/>
              <a:defRPr sz="1200"/>
            </a:lvl6pPr>
            <a:lvl7pPr indent="-304800" lvl="6" marL="3200400" rtl="0" algn="l">
              <a:spcBef>
                <a:spcPts val="600"/>
              </a:spcBef>
              <a:spcAft>
                <a:spcPts val="0"/>
              </a:spcAft>
              <a:buSzPts val="1200"/>
              <a:buChar char="•"/>
              <a:defRPr sz="1200"/>
            </a:lvl7pPr>
            <a:lvl8pPr indent="-304800" lvl="7" marL="3657600" rtl="0" algn="l">
              <a:spcBef>
                <a:spcPts val="600"/>
              </a:spcBef>
              <a:spcAft>
                <a:spcPts val="0"/>
              </a:spcAft>
              <a:buSzPts val="1200"/>
              <a:buChar char="•"/>
              <a:defRPr sz="1200"/>
            </a:lvl8pPr>
            <a:lvl9pPr indent="-304800" lvl="8" marL="4114800" rtl="0" algn="l">
              <a:spcBef>
                <a:spcPts val="600"/>
              </a:spcBef>
              <a:spcAft>
                <a:spcPts val="600"/>
              </a:spcAft>
              <a:buSzPts val="1200"/>
              <a:buChar char="•"/>
              <a:defRPr sz="1200"/>
            </a:lvl9pPr>
          </a:lstStyle>
          <a:p/>
        </p:txBody>
      </p:sp>
      <p:sp>
        <p:nvSpPr>
          <p:cNvPr id="51" name="Google Shape;51;p27"/>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27"/>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27"/>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8"/>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28"/>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28"/>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9"/>
          <p:cNvSpPr txBox="1"/>
          <p:nvPr>
            <p:ph type="title"/>
          </p:nvPr>
        </p:nvSpPr>
        <p:spPr>
          <a:xfrm>
            <a:off x="1141411" y="1600200"/>
            <a:ext cx="3549000" cy="13716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2400"/>
              <a:buFont typeface="Arial"/>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29"/>
          <p:cNvSpPr txBox="1"/>
          <p:nvPr>
            <p:ph idx="1" type="body"/>
          </p:nvPr>
        </p:nvSpPr>
        <p:spPr>
          <a:xfrm>
            <a:off x="5103812" y="609601"/>
            <a:ext cx="5943600" cy="5181600"/>
          </a:xfrm>
          <a:prstGeom prst="rect">
            <a:avLst/>
          </a:prstGeom>
          <a:noFill/>
          <a:ln>
            <a:noFill/>
          </a:ln>
        </p:spPr>
        <p:txBody>
          <a:bodyPr anchorCtr="0" anchor="ctr" bIns="45700" lIns="91425" spcFirstLastPara="1" rIns="91425" wrap="square" tIns="45700">
            <a:normAutofit/>
          </a:bodyPr>
          <a:lstStyle>
            <a:lvl1pPr indent="-355600" lvl="0" marL="457200" rtl="0" algn="l">
              <a:spcBef>
                <a:spcPts val="400"/>
              </a:spcBef>
              <a:spcAft>
                <a:spcPts val="0"/>
              </a:spcAft>
              <a:buSzPts val="2000"/>
              <a:buChar char="•"/>
              <a:defRPr sz="2000"/>
            </a:lvl1pPr>
            <a:lvl2pPr indent="-342900" lvl="1" marL="914400" rtl="0" algn="l">
              <a:spcBef>
                <a:spcPts val="600"/>
              </a:spcBef>
              <a:spcAft>
                <a:spcPts val="0"/>
              </a:spcAft>
              <a:buSzPts val="1800"/>
              <a:buChar char="•"/>
              <a:defRPr sz="1800"/>
            </a:lvl2pPr>
            <a:lvl3pPr indent="-330200" lvl="2" marL="1371600" rtl="0" algn="l">
              <a:spcBef>
                <a:spcPts val="600"/>
              </a:spcBef>
              <a:spcAft>
                <a:spcPts val="0"/>
              </a:spcAft>
              <a:buSzPts val="1600"/>
              <a:buChar char="•"/>
              <a:defRPr sz="1600"/>
            </a:lvl3pPr>
            <a:lvl4pPr indent="-317500" lvl="3" marL="1828800" rtl="0" algn="l">
              <a:spcBef>
                <a:spcPts val="600"/>
              </a:spcBef>
              <a:spcAft>
                <a:spcPts val="0"/>
              </a:spcAft>
              <a:buSzPts val="1400"/>
              <a:buChar char="•"/>
              <a:defRPr sz="1400"/>
            </a:lvl4pPr>
            <a:lvl5pPr indent="-317500" lvl="4" marL="2286000" rtl="0" algn="l">
              <a:spcBef>
                <a:spcPts val="600"/>
              </a:spcBef>
              <a:spcAft>
                <a:spcPts val="0"/>
              </a:spcAft>
              <a:buSzPts val="1400"/>
              <a:buChar char="•"/>
              <a:defRPr sz="1400"/>
            </a:lvl5pPr>
            <a:lvl6pPr indent="-317500" lvl="5" marL="2743200" rtl="0" algn="l">
              <a:spcBef>
                <a:spcPts val="600"/>
              </a:spcBef>
              <a:spcAft>
                <a:spcPts val="0"/>
              </a:spcAft>
              <a:buSzPts val="1400"/>
              <a:buChar char="•"/>
              <a:defRPr sz="1400"/>
            </a:lvl6pPr>
            <a:lvl7pPr indent="-317500" lvl="6" marL="3200400" rtl="0" algn="l">
              <a:spcBef>
                <a:spcPts val="600"/>
              </a:spcBef>
              <a:spcAft>
                <a:spcPts val="0"/>
              </a:spcAft>
              <a:buSzPts val="1400"/>
              <a:buChar char="•"/>
              <a:defRPr sz="1400"/>
            </a:lvl7pPr>
            <a:lvl8pPr indent="-317500" lvl="7" marL="3657600" rtl="0" algn="l">
              <a:spcBef>
                <a:spcPts val="600"/>
              </a:spcBef>
              <a:spcAft>
                <a:spcPts val="0"/>
              </a:spcAft>
              <a:buSzPts val="1400"/>
              <a:buChar char="•"/>
              <a:defRPr sz="1400"/>
            </a:lvl8pPr>
            <a:lvl9pPr indent="-317500" lvl="8" marL="4114800" rtl="0" algn="l">
              <a:spcBef>
                <a:spcPts val="600"/>
              </a:spcBef>
              <a:spcAft>
                <a:spcPts val="600"/>
              </a:spcAft>
              <a:buSzPts val="1400"/>
              <a:buChar char="•"/>
              <a:defRPr sz="1400"/>
            </a:lvl9pPr>
          </a:lstStyle>
          <a:p/>
        </p:txBody>
      </p:sp>
      <p:sp>
        <p:nvSpPr>
          <p:cNvPr id="61" name="Google Shape;61;p29"/>
          <p:cNvSpPr txBox="1"/>
          <p:nvPr>
            <p:ph idx="2" type="body"/>
          </p:nvPr>
        </p:nvSpPr>
        <p:spPr>
          <a:xfrm>
            <a:off x="1141411" y="2971800"/>
            <a:ext cx="3549000" cy="1828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320"/>
              </a:spcBef>
              <a:spcAft>
                <a:spcPts val="0"/>
              </a:spcAft>
              <a:buSzPts val="1600"/>
              <a:buNone/>
              <a:defRPr sz="1600"/>
            </a:lvl1pPr>
            <a:lvl2pPr indent="-228600" lvl="1" marL="914400" rtl="0" algn="l">
              <a:spcBef>
                <a:spcPts val="600"/>
              </a:spcBef>
              <a:spcAft>
                <a:spcPts val="0"/>
              </a:spcAft>
              <a:buSzPts val="1200"/>
              <a:buNone/>
              <a:defRPr sz="1200"/>
            </a:lvl2pPr>
            <a:lvl3pPr indent="-228600" lvl="2" marL="1371600" rtl="0" algn="l">
              <a:spcBef>
                <a:spcPts val="600"/>
              </a:spcBef>
              <a:spcAft>
                <a:spcPts val="0"/>
              </a:spcAft>
              <a:buSzPts val="1000"/>
              <a:buNone/>
              <a:defRPr sz="1000"/>
            </a:lvl3pPr>
            <a:lvl4pPr indent="-228600" lvl="3" marL="1828800" rtl="0" algn="l">
              <a:spcBef>
                <a:spcPts val="600"/>
              </a:spcBef>
              <a:spcAft>
                <a:spcPts val="0"/>
              </a:spcAft>
              <a:buSzPts val="900"/>
              <a:buNone/>
              <a:defRPr sz="900"/>
            </a:lvl4pPr>
            <a:lvl5pPr indent="-228600" lvl="4" marL="2286000" rtl="0" algn="l">
              <a:spcBef>
                <a:spcPts val="600"/>
              </a:spcBef>
              <a:spcAft>
                <a:spcPts val="0"/>
              </a:spcAft>
              <a:buSzPts val="900"/>
              <a:buNone/>
              <a:defRPr sz="900"/>
            </a:lvl5pPr>
            <a:lvl6pPr indent="-228600" lvl="5" marL="2743200" rtl="0" algn="l">
              <a:spcBef>
                <a:spcPts val="600"/>
              </a:spcBef>
              <a:spcAft>
                <a:spcPts val="0"/>
              </a:spcAft>
              <a:buSzPts val="900"/>
              <a:buNone/>
              <a:defRPr sz="900"/>
            </a:lvl6pPr>
            <a:lvl7pPr indent="-228600" lvl="6" marL="3200400" rtl="0" algn="l">
              <a:spcBef>
                <a:spcPts val="600"/>
              </a:spcBef>
              <a:spcAft>
                <a:spcPts val="0"/>
              </a:spcAft>
              <a:buSzPts val="900"/>
              <a:buNone/>
              <a:defRPr sz="900"/>
            </a:lvl7pPr>
            <a:lvl8pPr indent="-228600" lvl="7" marL="3657600" rtl="0" algn="l">
              <a:spcBef>
                <a:spcPts val="600"/>
              </a:spcBef>
              <a:spcAft>
                <a:spcPts val="0"/>
              </a:spcAft>
              <a:buSzPts val="900"/>
              <a:buNone/>
              <a:defRPr sz="900"/>
            </a:lvl8pPr>
            <a:lvl9pPr indent="-228600" lvl="8" marL="4114800" rtl="0" algn="l">
              <a:spcBef>
                <a:spcPts val="600"/>
              </a:spcBef>
              <a:spcAft>
                <a:spcPts val="600"/>
              </a:spcAft>
              <a:buSzPts val="900"/>
              <a:buNone/>
              <a:defRPr sz="900"/>
            </a:lvl9pPr>
          </a:lstStyle>
          <a:p/>
        </p:txBody>
      </p:sp>
      <p:sp>
        <p:nvSpPr>
          <p:cNvPr id="62" name="Google Shape;62;p29"/>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29"/>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29"/>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0"/>
          <p:cNvSpPr txBox="1"/>
          <p:nvPr>
            <p:ph type="title"/>
          </p:nvPr>
        </p:nvSpPr>
        <p:spPr>
          <a:xfrm>
            <a:off x="1141411" y="1600200"/>
            <a:ext cx="5334000" cy="13716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2800"/>
              <a:buFont typeface="Arial"/>
              <a:buNone/>
              <a:defRPr b="0" sz="2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30"/>
          <p:cNvSpPr/>
          <p:nvPr>
            <p:ph idx="2" type="pic"/>
          </p:nvPr>
        </p:nvSpPr>
        <p:spPr>
          <a:xfrm>
            <a:off x="7433733" y="-18288"/>
            <a:ext cx="3276600" cy="6903600"/>
          </a:xfrm>
          <a:prstGeom prst="rect">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1pPr>
            <a:lvl2pPr lvl="1"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2pPr>
            <a:lvl3pPr lvl="2"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3pPr>
            <a:lvl4pPr lvl="3"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4pPr>
            <a:lvl5pPr lvl="4"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5pPr>
            <a:lvl6pPr lvl="5"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6pPr>
            <a:lvl7pPr lvl="6"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7pPr>
            <a:lvl8pPr lvl="7" marR="0" rtl="0" algn="l">
              <a:spcBef>
                <a:spcPts val="600"/>
              </a:spcBef>
              <a:spcAft>
                <a:spcPts val="0"/>
              </a:spcAft>
              <a:buClr>
                <a:schemeClr val="lt1"/>
              </a:buClr>
              <a:buSzPts val="1600"/>
              <a:buFont typeface="Arial"/>
              <a:buNone/>
              <a:defRPr b="0" i="0" sz="1600" u="none" cap="small" strike="noStrike">
                <a:solidFill>
                  <a:schemeClr val="lt1"/>
                </a:solidFill>
                <a:latin typeface="Arial"/>
                <a:ea typeface="Arial"/>
                <a:cs typeface="Arial"/>
                <a:sym typeface="Arial"/>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Arial"/>
                <a:ea typeface="Arial"/>
                <a:cs typeface="Arial"/>
                <a:sym typeface="Arial"/>
              </a:defRPr>
            </a:lvl9pPr>
          </a:lstStyle>
          <a:p/>
        </p:txBody>
      </p:sp>
      <p:sp>
        <p:nvSpPr>
          <p:cNvPr id="68" name="Google Shape;68;p30"/>
          <p:cNvSpPr txBox="1"/>
          <p:nvPr>
            <p:ph idx="1" type="body"/>
          </p:nvPr>
        </p:nvSpPr>
        <p:spPr>
          <a:xfrm>
            <a:off x="1141411" y="2971800"/>
            <a:ext cx="5334000" cy="1828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360"/>
              </a:spcBef>
              <a:spcAft>
                <a:spcPts val="0"/>
              </a:spcAft>
              <a:buSzPts val="1800"/>
              <a:buNone/>
              <a:defRPr sz="1800"/>
            </a:lvl1pPr>
            <a:lvl2pPr indent="-228600" lvl="1" marL="914400" rtl="0" algn="l">
              <a:spcBef>
                <a:spcPts val="600"/>
              </a:spcBef>
              <a:spcAft>
                <a:spcPts val="0"/>
              </a:spcAft>
              <a:buSzPts val="1200"/>
              <a:buNone/>
              <a:defRPr sz="1200"/>
            </a:lvl2pPr>
            <a:lvl3pPr indent="-228600" lvl="2" marL="1371600" rtl="0" algn="l">
              <a:spcBef>
                <a:spcPts val="600"/>
              </a:spcBef>
              <a:spcAft>
                <a:spcPts val="0"/>
              </a:spcAft>
              <a:buSzPts val="1000"/>
              <a:buNone/>
              <a:defRPr sz="1000"/>
            </a:lvl3pPr>
            <a:lvl4pPr indent="-228600" lvl="3" marL="1828800" rtl="0" algn="l">
              <a:spcBef>
                <a:spcPts val="600"/>
              </a:spcBef>
              <a:spcAft>
                <a:spcPts val="0"/>
              </a:spcAft>
              <a:buSzPts val="900"/>
              <a:buNone/>
              <a:defRPr sz="900"/>
            </a:lvl4pPr>
            <a:lvl5pPr indent="-228600" lvl="4" marL="2286000" rtl="0" algn="l">
              <a:spcBef>
                <a:spcPts val="600"/>
              </a:spcBef>
              <a:spcAft>
                <a:spcPts val="0"/>
              </a:spcAft>
              <a:buSzPts val="900"/>
              <a:buNone/>
              <a:defRPr sz="900"/>
            </a:lvl5pPr>
            <a:lvl6pPr indent="-228600" lvl="5" marL="2743200" rtl="0" algn="l">
              <a:spcBef>
                <a:spcPts val="600"/>
              </a:spcBef>
              <a:spcAft>
                <a:spcPts val="0"/>
              </a:spcAft>
              <a:buSzPts val="900"/>
              <a:buNone/>
              <a:defRPr sz="900"/>
            </a:lvl6pPr>
            <a:lvl7pPr indent="-228600" lvl="6" marL="3200400" rtl="0" algn="l">
              <a:spcBef>
                <a:spcPts val="600"/>
              </a:spcBef>
              <a:spcAft>
                <a:spcPts val="0"/>
              </a:spcAft>
              <a:buSzPts val="900"/>
              <a:buNone/>
              <a:defRPr sz="900"/>
            </a:lvl7pPr>
            <a:lvl8pPr indent="-228600" lvl="7" marL="3657600" rtl="0" algn="l">
              <a:spcBef>
                <a:spcPts val="600"/>
              </a:spcBef>
              <a:spcAft>
                <a:spcPts val="0"/>
              </a:spcAft>
              <a:buSzPts val="900"/>
              <a:buNone/>
              <a:defRPr sz="900"/>
            </a:lvl8pPr>
            <a:lvl9pPr indent="-228600" lvl="8" marL="4114800" rtl="0" algn="l">
              <a:spcBef>
                <a:spcPts val="600"/>
              </a:spcBef>
              <a:spcAft>
                <a:spcPts val="600"/>
              </a:spcAft>
              <a:buSzPts val="900"/>
              <a:buNone/>
              <a:defRPr sz="900"/>
            </a:lvl9pPr>
          </a:lstStyle>
          <a:p/>
        </p:txBody>
      </p:sp>
      <p:sp>
        <p:nvSpPr>
          <p:cNvPr id="69" name="Google Shape;69;p30"/>
          <p:cNvSpPr txBox="1"/>
          <p:nvPr>
            <p:ph idx="10" type="dt"/>
          </p:nvPr>
        </p:nvSpPr>
        <p:spPr>
          <a:xfrm>
            <a:off x="6399212" y="5883275"/>
            <a:ext cx="9144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30"/>
          <p:cNvSpPr txBox="1"/>
          <p:nvPr>
            <p:ph idx="11" type="ftr"/>
          </p:nvPr>
        </p:nvSpPr>
        <p:spPr>
          <a:xfrm>
            <a:off x="1141412" y="5883275"/>
            <a:ext cx="5105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30"/>
          <p:cNvSpPr txBox="1"/>
          <p:nvPr>
            <p:ph idx="12" type="sldNum"/>
          </p:nvPr>
        </p:nvSpPr>
        <p:spPr>
          <a:xfrm>
            <a:off x="10742612" y="5883275"/>
            <a:ext cx="322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21"/>
          <p:cNvSpPr txBox="1"/>
          <p:nvPr>
            <p:ph idx="1" type="body"/>
          </p:nvPr>
        </p:nvSpPr>
        <p:spPr>
          <a:xfrm>
            <a:off x="1141413" y="2666999"/>
            <a:ext cx="9906000" cy="3124200"/>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Arial"/>
                <a:ea typeface="Arial"/>
                <a:cs typeface="Arial"/>
                <a:sym typeface="Arial"/>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Arial"/>
                <a:ea typeface="Arial"/>
                <a:cs typeface="Arial"/>
                <a:sym typeface="Arial"/>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Arial"/>
                <a:ea typeface="Arial"/>
                <a:cs typeface="Arial"/>
                <a:sym typeface="Arial"/>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Arial"/>
                <a:ea typeface="Arial"/>
                <a:cs typeface="Arial"/>
                <a:sym typeface="Arial"/>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Arial"/>
                <a:ea typeface="Arial"/>
                <a:cs typeface="Arial"/>
                <a:sym typeface="Arial"/>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Arial"/>
                <a:ea typeface="Arial"/>
                <a:cs typeface="Arial"/>
                <a:sym typeface="Arial"/>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Arial"/>
                <a:ea typeface="Arial"/>
                <a:cs typeface="Arial"/>
                <a:sym typeface="Arial"/>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Arial"/>
                <a:ea typeface="Arial"/>
                <a:cs typeface="Arial"/>
                <a:sym typeface="Arial"/>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Arial"/>
                <a:ea typeface="Arial"/>
                <a:cs typeface="Arial"/>
                <a:sym typeface="Arial"/>
              </a:defRPr>
            </a:lvl9pPr>
          </a:lstStyle>
          <a:p/>
        </p:txBody>
      </p:sp>
      <p:sp>
        <p:nvSpPr>
          <p:cNvPr id="12" name="Google Shape;12;p21"/>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21"/>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21"/>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Arial"/>
                <a:ea typeface="Arial"/>
                <a:cs typeface="Arial"/>
                <a:sym typeface="Arial"/>
              </a:defRPr>
            </a:lvl1pPr>
            <a:lvl2pPr indent="0" lvl="1" marL="0" marR="0" rtl="0" algn="r">
              <a:spcBef>
                <a:spcPts val="0"/>
              </a:spcBef>
              <a:buNone/>
              <a:defRPr b="1" i="0" sz="900" u="none" cap="none" strike="noStrike">
                <a:solidFill>
                  <a:srgbClr val="BFBFBF"/>
                </a:solidFill>
                <a:latin typeface="Arial"/>
                <a:ea typeface="Arial"/>
                <a:cs typeface="Arial"/>
                <a:sym typeface="Arial"/>
              </a:defRPr>
            </a:lvl2pPr>
            <a:lvl3pPr indent="0" lvl="2" marL="0" marR="0" rtl="0" algn="r">
              <a:spcBef>
                <a:spcPts val="0"/>
              </a:spcBef>
              <a:buNone/>
              <a:defRPr b="1" i="0" sz="900" u="none" cap="none" strike="noStrike">
                <a:solidFill>
                  <a:srgbClr val="BFBFBF"/>
                </a:solidFill>
                <a:latin typeface="Arial"/>
                <a:ea typeface="Arial"/>
                <a:cs typeface="Arial"/>
                <a:sym typeface="Arial"/>
              </a:defRPr>
            </a:lvl3pPr>
            <a:lvl4pPr indent="0" lvl="3" marL="0" marR="0" rtl="0" algn="r">
              <a:spcBef>
                <a:spcPts val="0"/>
              </a:spcBef>
              <a:buNone/>
              <a:defRPr b="1" i="0" sz="900" u="none" cap="none" strike="noStrike">
                <a:solidFill>
                  <a:srgbClr val="BFBFBF"/>
                </a:solidFill>
                <a:latin typeface="Arial"/>
                <a:ea typeface="Arial"/>
                <a:cs typeface="Arial"/>
                <a:sym typeface="Arial"/>
              </a:defRPr>
            </a:lvl4pPr>
            <a:lvl5pPr indent="0" lvl="4" marL="0" marR="0" rtl="0" algn="r">
              <a:spcBef>
                <a:spcPts val="0"/>
              </a:spcBef>
              <a:buNone/>
              <a:defRPr b="1" i="0" sz="900" u="none" cap="none" strike="noStrike">
                <a:solidFill>
                  <a:srgbClr val="BFBFBF"/>
                </a:solidFill>
                <a:latin typeface="Arial"/>
                <a:ea typeface="Arial"/>
                <a:cs typeface="Arial"/>
                <a:sym typeface="Arial"/>
              </a:defRPr>
            </a:lvl5pPr>
            <a:lvl6pPr indent="0" lvl="5" marL="0" marR="0" rtl="0" algn="r">
              <a:spcBef>
                <a:spcPts val="0"/>
              </a:spcBef>
              <a:buNone/>
              <a:defRPr b="1" i="0" sz="900" u="none" cap="none" strike="noStrike">
                <a:solidFill>
                  <a:srgbClr val="BFBFBF"/>
                </a:solidFill>
                <a:latin typeface="Arial"/>
                <a:ea typeface="Arial"/>
                <a:cs typeface="Arial"/>
                <a:sym typeface="Arial"/>
              </a:defRPr>
            </a:lvl6pPr>
            <a:lvl7pPr indent="0" lvl="6" marL="0" marR="0" rtl="0" algn="r">
              <a:spcBef>
                <a:spcPts val="0"/>
              </a:spcBef>
              <a:buNone/>
              <a:defRPr b="1" i="0" sz="900" u="none" cap="none" strike="noStrike">
                <a:solidFill>
                  <a:srgbClr val="BFBFBF"/>
                </a:solidFill>
                <a:latin typeface="Arial"/>
                <a:ea typeface="Arial"/>
                <a:cs typeface="Arial"/>
                <a:sym typeface="Arial"/>
              </a:defRPr>
            </a:lvl7pPr>
            <a:lvl8pPr indent="0" lvl="7" marL="0" marR="0" rtl="0" algn="r">
              <a:spcBef>
                <a:spcPts val="0"/>
              </a:spcBef>
              <a:buNone/>
              <a:defRPr b="1" i="0" sz="900" u="none" cap="none" strike="noStrike">
                <a:solidFill>
                  <a:srgbClr val="BFBFBF"/>
                </a:solidFill>
                <a:latin typeface="Arial"/>
                <a:ea typeface="Arial"/>
                <a:cs typeface="Arial"/>
                <a:sym typeface="Arial"/>
              </a:defRPr>
            </a:lvl8pPr>
            <a:lvl9pPr indent="0" lvl="8" marL="0" marR="0" rtl="0" algn="r">
              <a:spcBef>
                <a:spcPts val="0"/>
              </a:spcBef>
              <a:buNone/>
              <a:defRPr b="1" i="0" sz="90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mc:AlternateContent>
    <mc:Choice Requires="p14">
      <p:transition p14:dur="4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8" name="Shape 128"/>
        <p:cNvGrpSpPr/>
        <p:nvPr/>
      </p:nvGrpSpPr>
      <p:grpSpPr>
        <a:xfrm>
          <a:off x="0" y="0"/>
          <a:ext cx="0" cy="0"/>
          <a:chOff x="0" y="0"/>
          <a:chExt cx="0" cy="0"/>
        </a:xfrm>
      </p:grpSpPr>
      <p:sp>
        <p:nvSpPr>
          <p:cNvPr id="129" name="Google Shape;129;ge7205135eb_3_5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30" name="Google Shape;130;ge7205135eb_3_5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131" name="Google Shape;131;ge7205135eb_3_5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mc:AlternateContent>
    <mc:Choice Requires="p14">
      <p:transition p14:dur="4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76" name="Shape 176"/>
        <p:cNvGrpSpPr/>
        <p:nvPr/>
      </p:nvGrpSpPr>
      <p:grpSpPr>
        <a:xfrm>
          <a:off x="0" y="0"/>
          <a:ext cx="0" cy="0"/>
          <a:chOff x="0" y="0"/>
          <a:chExt cx="0" cy="0"/>
        </a:xfrm>
      </p:grpSpPr>
      <p:sp>
        <p:nvSpPr>
          <p:cNvPr id="177" name="Google Shape;177;ge7205135eb_3_50"/>
          <p:cNvSpPr txBox="1"/>
          <p:nvPr>
            <p:ph type="ctrTitle"/>
          </p:nvPr>
        </p:nvSpPr>
        <p:spPr>
          <a:xfrm>
            <a:off x="1613550" y="1910675"/>
            <a:ext cx="8964900" cy="3385200"/>
          </a:xfrm>
          <a:prstGeom prst="rect">
            <a:avLst/>
          </a:prstGeom>
          <a:ln cap="flat" cmpd="sng" w="9525">
            <a:solidFill>
              <a:schemeClr val="dk1"/>
            </a:solidFill>
            <a:prstDash val="solid"/>
            <a:round/>
            <a:headEnd len="sm" w="sm" type="none"/>
            <a:tailEnd len="sm" w="sm" type="none"/>
          </a:ln>
          <a:effectLst>
            <a:outerShdw blurRad="14288" rotWithShape="0" algn="bl" dir="5400000" dist="19050">
              <a:srgbClr val="000000">
                <a:alpha val="50000"/>
              </a:srgbClr>
            </a:outerShdw>
          </a:effectLst>
        </p:spPr>
        <p:txBody>
          <a:bodyPr anchorCtr="0" anchor="b" bIns="121900" lIns="121900" spcFirstLastPara="1" rIns="121900" wrap="square" tIns="121900">
            <a:normAutofit/>
          </a:bodyPr>
          <a:lstStyle/>
          <a:p>
            <a:pPr indent="0" lvl="0" marL="0" rtl="0" algn="ctr">
              <a:spcBef>
                <a:spcPts val="0"/>
              </a:spcBef>
              <a:spcAft>
                <a:spcPts val="0"/>
              </a:spcAft>
              <a:buNone/>
            </a:pPr>
            <a:r>
              <a:rPr b="1" lang="en-US" sz="6588">
                <a:latin typeface="Barlow"/>
                <a:ea typeface="Barlow"/>
                <a:cs typeface="Barlow"/>
                <a:sym typeface="Barlow"/>
              </a:rPr>
              <a:t>V</a:t>
            </a:r>
            <a:r>
              <a:rPr b="1" lang="en-US" sz="6588">
                <a:latin typeface="Barlow"/>
                <a:ea typeface="Barlow"/>
                <a:cs typeface="Barlow"/>
                <a:sym typeface="Barlow"/>
              </a:rPr>
              <a:t>e</a:t>
            </a:r>
            <a:r>
              <a:rPr b="1" lang="en-US" sz="6588">
                <a:solidFill>
                  <a:schemeClr val="accent5"/>
                </a:solidFill>
                <a:latin typeface="Barlow"/>
                <a:ea typeface="Barlow"/>
                <a:cs typeface="Barlow"/>
                <a:sym typeface="Barlow"/>
              </a:rPr>
              <a:t>oride</a:t>
            </a:r>
            <a:r>
              <a:rPr b="1" lang="en-US" sz="6588">
                <a:solidFill>
                  <a:schemeClr val="accent5"/>
                </a:solidFill>
                <a:latin typeface="Barlow"/>
                <a:ea typeface="Barlow"/>
                <a:cs typeface="Barlow"/>
                <a:sym typeface="Barlow"/>
              </a:rPr>
              <a:t> </a:t>
            </a:r>
            <a:r>
              <a:rPr b="1" lang="en-US" sz="6588">
                <a:latin typeface="Barlow"/>
                <a:ea typeface="Barlow"/>
                <a:cs typeface="Barlow"/>
                <a:sym typeface="Barlow"/>
              </a:rPr>
              <a:t>Scooters</a:t>
            </a:r>
            <a:endParaRPr b="1" sz="6588">
              <a:latin typeface="Barlow"/>
              <a:ea typeface="Barlow"/>
              <a:cs typeface="Barlow"/>
              <a:sym typeface="Barlow"/>
            </a:endParaRPr>
          </a:p>
          <a:p>
            <a:pPr indent="0" lvl="0" marL="0" rtl="0" algn="ctr">
              <a:spcBef>
                <a:spcPts val="0"/>
              </a:spcBef>
              <a:spcAft>
                <a:spcPts val="0"/>
              </a:spcAft>
              <a:buNone/>
            </a:pPr>
            <a:r>
              <a:rPr b="1" lang="en-US" sz="6588">
                <a:latin typeface="Barlow"/>
                <a:ea typeface="Barlow"/>
                <a:cs typeface="Barlow"/>
                <a:sym typeface="Barlow"/>
              </a:rPr>
              <a:t>Usage &amp; The UMD Bus Transportation System</a:t>
            </a:r>
            <a:r>
              <a:rPr b="1" lang="en-US" sz="6588">
                <a:solidFill>
                  <a:schemeClr val="lt1"/>
                </a:solidFill>
                <a:latin typeface="Barlow"/>
                <a:ea typeface="Barlow"/>
                <a:cs typeface="Barlow"/>
                <a:sym typeface="Barlow"/>
              </a:rPr>
              <a:t> </a:t>
            </a:r>
            <a:r>
              <a:rPr b="1" lang="en-US" sz="6700">
                <a:solidFill>
                  <a:schemeClr val="lt1"/>
                </a:solidFill>
                <a:latin typeface="Barlow"/>
                <a:ea typeface="Barlow"/>
                <a:cs typeface="Barlow"/>
                <a:sym typeface="Barlow"/>
              </a:rPr>
              <a:t> </a:t>
            </a:r>
            <a:endParaRPr b="1" sz="6700">
              <a:solidFill>
                <a:schemeClr val="lt1"/>
              </a:solidFill>
              <a:latin typeface="Barlow"/>
              <a:ea typeface="Barlow"/>
              <a:cs typeface="Barlow"/>
              <a:sym typeface="Barlow"/>
            </a:endParaRPr>
          </a:p>
        </p:txBody>
      </p:sp>
      <p:sp>
        <p:nvSpPr>
          <p:cNvPr id="178" name="Google Shape;178;ge7205135eb_3_50"/>
          <p:cNvSpPr txBox="1"/>
          <p:nvPr>
            <p:ph idx="1" type="subTitle"/>
          </p:nvPr>
        </p:nvSpPr>
        <p:spPr>
          <a:xfrm>
            <a:off x="1955700" y="5688513"/>
            <a:ext cx="8280600" cy="661800"/>
          </a:xfrm>
          <a:prstGeom prst="rect">
            <a:avLst/>
          </a:prstGeom>
          <a:effectLst>
            <a:outerShdw blurRad="42863" rotWithShape="0" algn="bl">
              <a:srgbClr val="000000"/>
            </a:outerShdw>
          </a:effectLst>
        </p:spPr>
        <p:txBody>
          <a:bodyPr anchorCtr="0" anchor="t" bIns="121900" lIns="121900" spcFirstLastPara="1" rIns="121900" wrap="square" tIns="121900">
            <a:spAutoFit/>
          </a:bodyPr>
          <a:lstStyle/>
          <a:p>
            <a:pPr indent="0" lvl="0" marL="0" rtl="0" algn="ctr">
              <a:spcBef>
                <a:spcPts val="0"/>
              </a:spcBef>
              <a:spcAft>
                <a:spcPts val="0"/>
              </a:spcAft>
              <a:buClr>
                <a:srgbClr val="000000"/>
              </a:buClr>
              <a:buSzPts val="1100"/>
              <a:buFont typeface="Arial"/>
              <a:buNone/>
            </a:pPr>
            <a:r>
              <a:rPr lang="en-US" sz="2700">
                <a:solidFill>
                  <a:schemeClr val="lt1"/>
                </a:solidFill>
                <a:latin typeface="Barlow"/>
                <a:ea typeface="Barlow"/>
                <a:cs typeface="Barlow"/>
                <a:sym typeface="Barlow"/>
              </a:rPr>
              <a:t>Mikpongbeho Antoine Vignon, Marwa Mansour</a:t>
            </a:r>
            <a:endParaRPr sz="2700">
              <a:solidFill>
                <a:schemeClr val="lt1"/>
              </a:solidFill>
              <a:latin typeface="Barlow"/>
              <a:ea typeface="Barlow"/>
              <a:cs typeface="Barlow"/>
              <a:sym typeface="Barlow"/>
            </a:endParaRPr>
          </a:p>
        </p:txBody>
      </p:sp>
      <p:pic>
        <p:nvPicPr>
          <p:cNvPr id="179" name="Google Shape;179;ge7205135eb_3_50"/>
          <p:cNvPicPr preferRelativeResize="0"/>
          <p:nvPr/>
        </p:nvPicPr>
        <p:blipFill>
          <a:blip r:embed="rId3">
            <a:alphaModFix/>
          </a:blip>
          <a:stretch>
            <a:fillRect/>
          </a:stretch>
        </p:blipFill>
        <p:spPr>
          <a:xfrm>
            <a:off x="6072664" y="547250"/>
            <a:ext cx="1367651" cy="1363425"/>
          </a:xfrm>
          <a:prstGeom prst="rect">
            <a:avLst/>
          </a:prstGeom>
          <a:noFill/>
          <a:ln>
            <a:noFill/>
          </a:ln>
          <a:effectLst>
            <a:outerShdw blurRad="57150" rotWithShape="0" algn="bl" dir="5400000" dist="19050">
              <a:srgbClr val="000000">
                <a:alpha val="50000"/>
              </a:srgbClr>
            </a:outerShdw>
          </a:effectLst>
        </p:spPr>
      </p:pic>
      <p:pic>
        <p:nvPicPr>
          <p:cNvPr id="180" name="Google Shape;180;ge7205135eb_3_50"/>
          <p:cNvPicPr preferRelativeResize="0"/>
          <p:nvPr/>
        </p:nvPicPr>
        <p:blipFill>
          <a:blip r:embed="rId4">
            <a:alphaModFix/>
          </a:blip>
          <a:stretch>
            <a:fillRect/>
          </a:stretch>
        </p:blipFill>
        <p:spPr>
          <a:xfrm flipH="1">
            <a:off x="4583876" y="1230375"/>
            <a:ext cx="820675" cy="818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258" name="Shape 258"/>
        <p:cNvGrpSpPr/>
        <p:nvPr/>
      </p:nvGrpSpPr>
      <p:grpSpPr>
        <a:xfrm>
          <a:off x="0" y="0"/>
          <a:ext cx="0" cy="0"/>
          <a:chOff x="0" y="0"/>
          <a:chExt cx="0" cy="0"/>
        </a:xfrm>
      </p:grpSpPr>
      <p:sp>
        <p:nvSpPr>
          <p:cNvPr id="259" name="Google Shape;259;p7"/>
          <p:cNvSpPr txBox="1"/>
          <p:nvPr>
            <p:ph type="title"/>
          </p:nvPr>
        </p:nvSpPr>
        <p:spPr>
          <a:xfrm>
            <a:off x="1248750" y="0"/>
            <a:ext cx="9694500" cy="10053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B8AB"/>
              </a:buClr>
              <a:buSzPts val="3200"/>
              <a:buFont typeface="Arial"/>
              <a:buNone/>
            </a:pPr>
            <a:r>
              <a:rPr b="1" lang="en-US" sz="4500">
                <a:solidFill>
                  <a:srgbClr val="0097A7"/>
                </a:solidFill>
                <a:latin typeface="Barlow"/>
                <a:ea typeface="Barlow"/>
                <a:cs typeface="Barlow"/>
                <a:sym typeface="Barlow"/>
              </a:rPr>
              <a:t>Distance</a:t>
            </a:r>
            <a:endParaRPr b="1" sz="4500">
              <a:solidFill>
                <a:srgbClr val="0097A7"/>
              </a:solidFill>
              <a:latin typeface="Barlow"/>
              <a:ea typeface="Barlow"/>
              <a:cs typeface="Barlow"/>
              <a:sym typeface="Barlow"/>
            </a:endParaRPr>
          </a:p>
        </p:txBody>
      </p:sp>
      <p:grpSp>
        <p:nvGrpSpPr>
          <p:cNvPr id="260" name="Google Shape;260;p7"/>
          <p:cNvGrpSpPr/>
          <p:nvPr/>
        </p:nvGrpSpPr>
        <p:grpSpPr>
          <a:xfrm>
            <a:off x="1432244" y="911387"/>
            <a:ext cx="9130762" cy="5767142"/>
            <a:chOff x="130250" y="1379924"/>
            <a:chExt cx="8407700" cy="5647970"/>
          </a:xfrm>
        </p:grpSpPr>
        <p:pic>
          <p:nvPicPr>
            <p:cNvPr descr="Table&#10;&#10;Description automatically generated" id="261" name="Google Shape;261;p7"/>
            <p:cNvPicPr preferRelativeResize="0"/>
            <p:nvPr/>
          </p:nvPicPr>
          <p:blipFill rotWithShape="1">
            <a:blip r:embed="rId3">
              <a:alphaModFix/>
            </a:blip>
            <a:srcRect b="22033" l="0" r="0" t="0"/>
            <a:stretch/>
          </p:blipFill>
          <p:spPr>
            <a:xfrm>
              <a:off x="130250" y="1379924"/>
              <a:ext cx="8407700" cy="2460900"/>
            </a:xfrm>
            <a:prstGeom prst="rect">
              <a:avLst/>
            </a:prstGeom>
            <a:noFill/>
            <a:ln cap="flat" cmpd="sng" w="19050">
              <a:solidFill>
                <a:schemeClr val="dk1"/>
              </a:solidFill>
              <a:prstDash val="solid"/>
              <a:round/>
              <a:headEnd len="sm" w="sm" type="none"/>
              <a:tailEnd len="sm" w="sm" type="none"/>
            </a:ln>
          </p:spPr>
        </p:pic>
        <p:pic>
          <p:nvPicPr>
            <p:cNvPr descr="Graphical user interface, text, application, email&#10;&#10;Description automatically generated" id="262" name="Google Shape;262;p7"/>
            <p:cNvPicPr preferRelativeResize="0"/>
            <p:nvPr/>
          </p:nvPicPr>
          <p:blipFill rotWithShape="1">
            <a:blip r:embed="rId4">
              <a:alphaModFix/>
            </a:blip>
            <a:srcRect b="0" l="0" r="0" t="0"/>
            <a:stretch/>
          </p:blipFill>
          <p:spPr>
            <a:xfrm>
              <a:off x="130250" y="3840831"/>
              <a:ext cx="8407700" cy="3187063"/>
            </a:xfrm>
            <a:prstGeom prst="rect">
              <a:avLst/>
            </a:prstGeom>
            <a:noFill/>
            <a:ln cap="flat" cmpd="sng" w="19050">
              <a:solidFill>
                <a:schemeClr val="dk1"/>
              </a:solidFill>
              <a:prstDash val="solid"/>
              <a:round/>
              <a:headEnd len="sm" w="sm" type="none"/>
              <a:tailEnd len="sm" w="sm" type="none"/>
            </a:ln>
          </p:spPr>
        </p:pic>
      </p:grpSp>
      <p:sp>
        <p:nvSpPr>
          <p:cNvPr id="263" name="Google Shape;263;p7"/>
          <p:cNvSpPr txBox="1"/>
          <p:nvPr/>
        </p:nvSpPr>
        <p:spPr>
          <a:xfrm>
            <a:off x="1432250" y="5916700"/>
            <a:ext cx="7338300" cy="585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latin typeface="Barlow"/>
                <a:ea typeface="Barlow"/>
                <a:cs typeface="Barlow"/>
                <a:sym typeface="Barlow"/>
              </a:rPr>
              <a:t>Count of scooter rides (size) broken down by </a:t>
            </a:r>
            <a:r>
              <a:rPr b="1" i="1" lang="en-US" sz="1600">
                <a:latin typeface="Barlow"/>
                <a:ea typeface="Barlow"/>
                <a:cs typeface="Barlow"/>
                <a:sym typeface="Barlow"/>
              </a:rPr>
              <a:t>Distance</a:t>
            </a:r>
            <a:r>
              <a:rPr b="1" lang="en-US" sz="1600">
                <a:latin typeface="Barlow"/>
                <a:ea typeface="Barlow"/>
                <a:cs typeface="Barlow"/>
                <a:sym typeface="Barlow"/>
              </a:rPr>
              <a:t> (bin) 5. The data is filtered on </a:t>
            </a:r>
            <a:r>
              <a:rPr b="1" i="1" lang="en-US" sz="1600">
                <a:latin typeface="Barlow"/>
                <a:ea typeface="Barlow"/>
                <a:cs typeface="Barlow"/>
                <a:sym typeface="Barlow"/>
              </a:rPr>
              <a:t>Distance</a:t>
            </a:r>
            <a:r>
              <a:rPr b="1" lang="en-US" sz="1600">
                <a:latin typeface="Barlow"/>
                <a:ea typeface="Barlow"/>
                <a:cs typeface="Barlow"/>
                <a:sym typeface="Barlow"/>
              </a:rPr>
              <a:t> (bin). The Distance (bin) filter keeps 14 members. </a:t>
            </a:r>
            <a:endParaRPr b="1"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267" name="Shape 267"/>
        <p:cNvGrpSpPr/>
        <p:nvPr/>
      </p:nvGrpSpPr>
      <p:grpSpPr>
        <a:xfrm>
          <a:off x="0" y="0"/>
          <a:ext cx="0" cy="0"/>
          <a:chOff x="0" y="0"/>
          <a:chExt cx="0" cy="0"/>
        </a:xfrm>
      </p:grpSpPr>
      <p:sp>
        <p:nvSpPr>
          <p:cNvPr id="268" name="Google Shape;268;p8"/>
          <p:cNvSpPr txBox="1"/>
          <p:nvPr>
            <p:ph type="title"/>
          </p:nvPr>
        </p:nvSpPr>
        <p:spPr>
          <a:xfrm>
            <a:off x="770550" y="74700"/>
            <a:ext cx="10650900" cy="8310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B8AB"/>
              </a:buClr>
              <a:buSzPts val="3200"/>
              <a:buFont typeface="Arial"/>
              <a:buNone/>
            </a:pPr>
            <a:r>
              <a:rPr b="1" lang="en-US" sz="4500">
                <a:solidFill>
                  <a:srgbClr val="0097A7"/>
                </a:solidFill>
                <a:latin typeface="Barlow"/>
                <a:ea typeface="Barlow"/>
                <a:cs typeface="Barlow"/>
                <a:sym typeface="Barlow"/>
              </a:rPr>
              <a:t>Distance/Years</a:t>
            </a:r>
            <a:endParaRPr b="1" sz="4500">
              <a:solidFill>
                <a:srgbClr val="0097A7"/>
              </a:solidFill>
              <a:latin typeface="Barlow"/>
              <a:ea typeface="Barlow"/>
              <a:cs typeface="Barlow"/>
              <a:sym typeface="Barlow"/>
            </a:endParaRPr>
          </a:p>
        </p:txBody>
      </p:sp>
      <p:grpSp>
        <p:nvGrpSpPr>
          <p:cNvPr id="269" name="Google Shape;269;p8"/>
          <p:cNvGrpSpPr/>
          <p:nvPr/>
        </p:nvGrpSpPr>
        <p:grpSpPr>
          <a:xfrm>
            <a:off x="1490388" y="905710"/>
            <a:ext cx="9058809" cy="5747031"/>
            <a:chOff x="1844231" y="1278463"/>
            <a:chExt cx="8503529" cy="5374573"/>
          </a:xfrm>
        </p:grpSpPr>
        <p:pic>
          <p:nvPicPr>
            <p:cNvPr descr="Table&#10;&#10;Description automatically generated" id="270" name="Google Shape;270;p8"/>
            <p:cNvPicPr preferRelativeResize="0"/>
            <p:nvPr/>
          </p:nvPicPr>
          <p:blipFill rotWithShape="1">
            <a:blip r:embed="rId3">
              <a:alphaModFix/>
            </a:blip>
            <a:srcRect b="0" l="0" r="0" t="0"/>
            <a:stretch/>
          </p:blipFill>
          <p:spPr>
            <a:xfrm>
              <a:off x="1844231" y="1278463"/>
              <a:ext cx="8503529" cy="2730577"/>
            </a:xfrm>
            <a:prstGeom prst="rect">
              <a:avLst/>
            </a:prstGeom>
            <a:noFill/>
            <a:ln cap="flat" cmpd="sng" w="19050">
              <a:solidFill>
                <a:srgbClr val="000000"/>
              </a:solidFill>
              <a:prstDash val="solid"/>
              <a:round/>
              <a:headEnd len="sm" w="sm" type="none"/>
              <a:tailEnd len="sm" w="sm" type="none"/>
            </a:ln>
          </p:spPr>
        </p:pic>
        <p:pic>
          <p:nvPicPr>
            <p:cNvPr descr="Graphical user interface, application, Word&#10;&#10;Description automatically generated" id="271" name="Google Shape;271;p8"/>
            <p:cNvPicPr preferRelativeResize="0"/>
            <p:nvPr/>
          </p:nvPicPr>
          <p:blipFill rotWithShape="1">
            <a:blip r:embed="rId4">
              <a:alphaModFix/>
            </a:blip>
            <a:srcRect b="0" l="0" r="0" t="0"/>
            <a:stretch/>
          </p:blipFill>
          <p:spPr>
            <a:xfrm>
              <a:off x="1844231" y="3928515"/>
              <a:ext cx="8503528" cy="2724521"/>
            </a:xfrm>
            <a:prstGeom prst="rect">
              <a:avLst/>
            </a:prstGeom>
            <a:noFill/>
            <a:ln cap="flat" cmpd="sng" w="19050">
              <a:solidFill>
                <a:srgbClr val="000000"/>
              </a:solidFill>
              <a:prstDash val="solid"/>
              <a:round/>
              <a:headEnd len="sm" w="sm" type="none"/>
              <a:tailEnd len="sm" w="sm" type="none"/>
            </a:ln>
          </p:spPr>
        </p:pic>
      </p:grpSp>
      <p:sp>
        <p:nvSpPr>
          <p:cNvPr id="272" name="Google Shape;272;p8"/>
          <p:cNvSpPr txBox="1"/>
          <p:nvPr/>
        </p:nvSpPr>
        <p:spPr>
          <a:xfrm>
            <a:off x="1658475" y="5680325"/>
            <a:ext cx="7141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latin typeface="Barlow"/>
                <a:ea typeface="Barlow"/>
                <a:cs typeface="Barlow"/>
                <a:sym typeface="Barlow"/>
              </a:rPr>
              <a:t>Sum of Distance (color) and count of E-scooters Ride Data (size) broken down by Distance (bin) 5 vs. YearSeparation. The data is filtered on Distance (bin) which  keeps 14 members. </a:t>
            </a:r>
            <a:endParaRPr sz="1600">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9"/>
          <p:cNvSpPr txBox="1"/>
          <p:nvPr>
            <p:ph type="title"/>
          </p:nvPr>
        </p:nvSpPr>
        <p:spPr>
          <a:xfrm>
            <a:off x="770550" y="150"/>
            <a:ext cx="10650900" cy="10053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Arial"/>
              <a:buNone/>
            </a:pPr>
            <a:r>
              <a:rPr b="1" lang="en-US" sz="4500">
                <a:solidFill>
                  <a:srgbClr val="0097A7"/>
                </a:solidFill>
                <a:latin typeface="Barlow"/>
                <a:ea typeface="Barlow"/>
                <a:cs typeface="Barlow"/>
                <a:sym typeface="Barlow"/>
              </a:rPr>
              <a:t>Time/Years</a:t>
            </a:r>
            <a:endParaRPr>
              <a:solidFill>
                <a:srgbClr val="0097A7"/>
              </a:solidFill>
            </a:endParaRPr>
          </a:p>
        </p:txBody>
      </p:sp>
      <p:pic>
        <p:nvPicPr>
          <p:cNvPr descr="Distribution Years: Time% " id="278" name="Google Shape;278;p9"/>
          <p:cNvPicPr preferRelativeResize="0"/>
          <p:nvPr/>
        </p:nvPicPr>
        <p:blipFill rotWithShape="1">
          <a:blip r:embed="rId3">
            <a:alphaModFix/>
          </a:blip>
          <a:srcRect b="0" l="0" r="0" t="0"/>
          <a:stretch/>
        </p:blipFill>
        <p:spPr>
          <a:xfrm>
            <a:off x="2117583" y="1005444"/>
            <a:ext cx="7956839" cy="5694096"/>
          </a:xfrm>
          <a:prstGeom prst="rect">
            <a:avLst/>
          </a:prstGeom>
          <a:noFill/>
          <a:ln cap="flat" cmpd="sng" w="19050">
            <a:solidFill>
              <a:srgbClr val="000000"/>
            </a:solidFill>
            <a:prstDash val="solid"/>
            <a:round/>
            <a:headEnd len="sm" w="sm" type="none"/>
            <a:tailEnd len="sm" w="sm" type="none"/>
          </a:ln>
        </p:spPr>
      </p:pic>
      <p:sp>
        <p:nvSpPr>
          <p:cNvPr id="279" name="Google Shape;279;p9"/>
          <p:cNvSpPr txBox="1"/>
          <p:nvPr/>
        </p:nvSpPr>
        <p:spPr>
          <a:xfrm>
            <a:off x="2117600" y="6114550"/>
            <a:ext cx="7863000" cy="585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latin typeface="Barlow"/>
                <a:ea typeface="Barlow"/>
                <a:cs typeface="Barlow"/>
                <a:sym typeface="Barlow"/>
              </a:rPr>
              <a:t>% of Total Count of E-scooters Ride Data for each </a:t>
            </a:r>
            <a:r>
              <a:rPr b="1" i="1" lang="en-US" sz="1600">
                <a:latin typeface="Barlow"/>
                <a:ea typeface="Barlow"/>
                <a:cs typeface="Barlow"/>
                <a:sym typeface="Barlow"/>
              </a:rPr>
              <a:t>Minutes</a:t>
            </a:r>
            <a:r>
              <a:rPr b="1" lang="en-US" sz="1600">
                <a:latin typeface="Barlow"/>
                <a:ea typeface="Barlow"/>
                <a:cs typeface="Barlow"/>
                <a:sym typeface="Barlow"/>
              </a:rPr>
              <a:t> (group) broken down by </a:t>
            </a:r>
            <a:r>
              <a:rPr b="1" i="1" lang="en-US" sz="1600">
                <a:latin typeface="Barlow"/>
                <a:ea typeface="Barlow"/>
                <a:cs typeface="Barlow"/>
                <a:sym typeface="Barlow"/>
              </a:rPr>
              <a:t>Year</a:t>
            </a:r>
            <a:r>
              <a:rPr b="1" lang="en-US" sz="1600">
                <a:latin typeface="Barlow"/>
                <a:ea typeface="Barlow"/>
                <a:cs typeface="Barlow"/>
                <a:sym typeface="Barlow"/>
              </a:rPr>
              <a:t>. Color shows details about Minutes (group).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283" name="Shape 283"/>
        <p:cNvGrpSpPr/>
        <p:nvPr/>
      </p:nvGrpSpPr>
      <p:grpSpPr>
        <a:xfrm>
          <a:off x="0" y="0"/>
          <a:ext cx="0" cy="0"/>
          <a:chOff x="0" y="0"/>
          <a:chExt cx="0" cy="0"/>
        </a:xfrm>
      </p:grpSpPr>
      <p:sp>
        <p:nvSpPr>
          <p:cNvPr id="284" name="Google Shape;284;ge733e5217c_1_152"/>
          <p:cNvSpPr txBox="1"/>
          <p:nvPr>
            <p:ph type="title"/>
          </p:nvPr>
        </p:nvSpPr>
        <p:spPr>
          <a:xfrm>
            <a:off x="770550" y="0"/>
            <a:ext cx="10650900" cy="9006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2880"/>
              <a:buFont typeface="Arial"/>
              <a:buNone/>
            </a:pPr>
            <a:r>
              <a:rPr b="1" lang="en-US" sz="3850">
                <a:solidFill>
                  <a:srgbClr val="0097A7"/>
                </a:solidFill>
                <a:latin typeface="Barlow"/>
                <a:ea typeface="Barlow"/>
                <a:cs typeface="Barlow"/>
                <a:sym typeface="Barlow"/>
              </a:rPr>
              <a:t>Campus Map</a:t>
            </a:r>
            <a:endParaRPr sz="2680">
              <a:solidFill>
                <a:srgbClr val="0097A7"/>
              </a:solidFill>
            </a:endParaRPr>
          </a:p>
        </p:txBody>
      </p:sp>
      <p:pic>
        <p:nvPicPr>
          <p:cNvPr id="285" name="Google Shape;285;ge733e5217c_1_152"/>
          <p:cNvPicPr preferRelativeResize="0"/>
          <p:nvPr/>
        </p:nvPicPr>
        <p:blipFill>
          <a:blip r:embed="rId3">
            <a:alphaModFix/>
          </a:blip>
          <a:stretch>
            <a:fillRect/>
          </a:stretch>
        </p:blipFill>
        <p:spPr>
          <a:xfrm>
            <a:off x="2310375" y="824400"/>
            <a:ext cx="7571231" cy="5852161"/>
          </a:xfrm>
          <a:prstGeom prst="rect">
            <a:avLst/>
          </a:prstGeom>
          <a:noFill/>
          <a:ln cap="flat" cmpd="sng" w="38100">
            <a:solidFill>
              <a:schemeClr val="dk1"/>
            </a:solidFill>
            <a:prstDash val="solid"/>
            <a:round/>
            <a:headEnd len="sm" w="sm" type="none"/>
            <a:tailEnd len="sm" w="sm" type="none"/>
          </a:ln>
        </p:spPr>
      </p:pic>
      <p:sp>
        <p:nvSpPr>
          <p:cNvPr id="286" name="Google Shape;286;ge733e5217c_1_152"/>
          <p:cNvSpPr/>
          <p:nvPr/>
        </p:nvSpPr>
        <p:spPr>
          <a:xfrm>
            <a:off x="2915275" y="505420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290" name="Shape 290"/>
        <p:cNvGrpSpPr/>
        <p:nvPr/>
      </p:nvGrpSpPr>
      <p:grpSpPr>
        <a:xfrm>
          <a:off x="0" y="0"/>
          <a:ext cx="0" cy="0"/>
          <a:chOff x="0" y="0"/>
          <a:chExt cx="0" cy="0"/>
        </a:xfrm>
      </p:grpSpPr>
      <p:sp>
        <p:nvSpPr>
          <p:cNvPr id="291" name="Google Shape;291;ge6844968cc_1_20"/>
          <p:cNvSpPr txBox="1"/>
          <p:nvPr>
            <p:ph type="title"/>
          </p:nvPr>
        </p:nvSpPr>
        <p:spPr>
          <a:xfrm>
            <a:off x="770550" y="0"/>
            <a:ext cx="10650900" cy="9006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2880"/>
              <a:buFont typeface="Arial"/>
              <a:buNone/>
            </a:pPr>
            <a:r>
              <a:rPr b="1" lang="en-US" sz="3850">
                <a:solidFill>
                  <a:srgbClr val="0097A7"/>
                </a:solidFill>
                <a:latin typeface="Barlow"/>
                <a:ea typeface="Barlow"/>
                <a:cs typeface="Barlow"/>
                <a:sym typeface="Barlow"/>
              </a:rPr>
              <a:t>Heatmap (2019)</a:t>
            </a:r>
            <a:endParaRPr sz="2680">
              <a:solidFill>
                <a:srgbClr val="0097A7"/>
              </a:solidFill>
            </a:endParaRPr>
          </a:p>
        </p:txBody>
      </p:sp>
      <p:grpSp>
        <p:nvGrpSpPr>
          <p:cNvPr id="292" name="Google Shape;292;ge6844968cc_1_20"/>
          <p:cNvGrpSpPr/>
          <p:nvPr/>
        </p:nvGrpSpPr>
        <p:grpSpPr>
          <a:xfrm>
            <a:off x="2309200" y="838200"/>
            <a:ext cx="7573601" cy="5855707"/>
            <a:chOff x="707300" y="838200"/>
            <a:chExt cx="7573601" cy="5855707"/>
          </a:xfrm>
        </p:grpSpPr>
        <p:pic>
          <p:nvPicPr>
            <p:cNvPr id="293" name="Google Shape;293;ge6844968cc_1_20"/>
            <p:cNvPicPr preferRelativeResize="0"/>
            <p:nvPr/>
          </p:nvPicPr>
          <p:blipFill rotWithShape="1">
            <a:blip r:embed="rId3">
              <a:alphaModFix/>
            </a:blip>
            <a:srcRect b="0" l="9" r="19" t="0"/>
            <a:stretch/>
          </p:blipFill>
          <p:spPr>
            <a:xfrm>
              <a:off x="707300" y="838200"/>
              <a:ext cx="7573601" cy="5855707"/>
            </a:xfrm>
            <a:prstGeom prst="rect">
              <a:avLst/>
            </a:prstGeom>
            <a:noFill/>
            <a:ln cap="flat" cmpd="sng" w="38100">
              <a:solidFill>
                <a:srgbClr val="000000"/>
              </a:solidFill>
              <a:prstDash val="solid"/>
              <a:round/>
              <a:headEnd len="sm" w="sm" type="none"/>
              <a:tailEnd len="sm" w="sm" type="none"/>
            </a:ln>
          </p:spPr>
        </p:pic>
        <p:sp>
          <p:nvSpPr>
            <p:cNvPr id="294" name="Google Shape;294;ge6844968cc_1_20"/>
            <p:cNvSpPr/>
            <p:nvPr/>
          </p:nvSpPr>
          <p:spPr>
            <a:xfrm>
              <a:off x="1389575" y="505420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298" name="Shape 298"/>
        <p:cNvGrpSpPr/>
        <p:nvPr/>
      </p:nvGrpSpPr>
      <p:grpSpPr>
        <a:xfrm>
          <a:off x="0" y="0"/>
          <a:ext cx="0" cy="0"/>
          <a:chOff x="0" y="0"/>
          <a:chExt cx="0" cy="0"/>
        </a:xfrm>
      </p:grpSpPr>
      <p:sp>
        <p:nvSpPr>
          <p:cNvPr id="299" name="Google Shape;299;p11"/>
          <p:cNvSpPr txBox="1"/>
          <p:nvPr>
            <p:ph type="title"/>
          </p:nvPr>
        </p:nvSpPr>
        <p:spPr>
          <a:xfrm>
            <a:off x="770550" y="0"/>
            <a:ext cx="10650900" cy="9006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2880"/>
              <a:buFont typeface="Arial"/>
              <a:buNone/>
            </a:pPr>
            <a:r>
              <a:rPr b="1" lang="en-US" sz="3850">
                <a:solidFill>
                  <a:srgbClr val="0097A7"/>
                </a:solidFill>
                <a:latin typeface="Barlow"/>
                <a:ea typeface="Barlow"/>
                <a:cs typeface="Barlow"/>
                <a:sym typeface="Barlow"/>
              </a:rPr>
              <a:t>Heatmap (2020)</a:t>
            </a:r>
            <a:endParaRPr sz="2680">
              <a:solidFill>
                <a:srgbClr val="0097A7"/>
              </a:solidFill>
            </a:endParaRPr>
          </a:p>
        </p:txBody>
      </p:sp>
      <p:pic>
        <p:nvPicPr>
          <p:cNvPr id="300" name="Google Shape;300;p11"/>
          <p:cNvPicPr preferRelativeResize="0"/>
          <p:nvPr/>
        </p:nvPicPr>
        <p:blipFill rotWithShape="1">
          <a:blip r:embed="rId3">
            <a:alphaModFix/>
          </a:blip>
          <a:srcRect b="0" l="29" r="29" t="0"/>
          <a:stretch/>
        </p:blipFill>
        <p:spPr>
          <a:xfrm>
            <a:off x="2309200" y="823250"/>
            <a:ext cx="7573601" cy="5857389"/>
          </a:xfrm>
          <a:prstGeom prst="rect">
            <a:avLst/>
          </a:prstGeom>
          <a:noFill/>
          <a:ln cap="flat" cmpd="sng" w="38100">
            <a:solidFill>
              <a:srgbClr val="000000"/>
            </a:solidFill>
            <a:prstDash val="solid"/>
            <a:round/>
            <a:headEnd len="sm" w="sm" type="none"/>
            <a:tailEnd len="sm" w="sm" type="none"/>
          </a:ln>
        </p:spPr>
      </p:pic>
      <p:sp>
        <p:nvSpPr>
          <p:cNvPr id="301" name="Google Shape;301;p11"/>
          <p:cNvSpPr/>
          <p:nvPr/>
        </p:nvSpPr>
        <p:spPr>
          <a:xfrm>
            <a:off x="2991475" y="503925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05" name="Shape 305"/>
        <p:cNvGrpSpPr/>
        <p:nvPr/>
      </p:nvGrpSpPr>
      <p:grpSpPr>
        <a:xfrm>
          <a:off x="0" y="0"/>
          <a:ext cx="0" cy="0"/>
          <a:chOff x="0" y="0"/>
          <a:chExt cx="0" cy="0"/>
        </a:xfrm>
      </p:grpSpPr>
      <p:sp>
        <p:nvSpPr>
          <p:cNvPr id="306" name="Google Shape;306;ge733e5217c_1_47"/>
          <p:cNvSpPr txBox="1"/>
          <p:nvPr>
            <p:ph type="title"/>
          </p:nvPr>
        </p:nvSpPr>
        <p:spPr>
          <a:xfrm>
            <a:off x="0" y="2977800"/>
            <a:ext cx="12192000" cy="9024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00B8AB"/>
              </a:buClr>
              <a:buSzPts val="3200"/>
              <a:buFont typeface="Arial"/>
              <a:buNone/>
            </a:pPr>
            <a:r>
              <a:rPr b="1" lang="en-US" sz="5600">
                <a:solidFill>
                  <a:schemeClr val="dk1"/>
                </a:solidFill>
                <a:latin typeface="Barlow"/>
                <a:ea typeface="Barlow"/>
                <a:cs typeface="Barlow"/>
                <a:sym typeface="Barlow"/>
              </a:rPr>
              <a:t>VI</a:t>
            </a:r>
            <a:r>
              <a:rPr b="1" lang="en-US" sz="5600">
                <a:solidFill>
                  <a:srgbClr val="0097A7"/>
                </a:solidFill>
                <a:latin typeface="Barlow"/>
                <a:ea typeface="Barlow"/>
                <a:cs typeface="Barlow"/>
                <a:sym typeface="Barlow"/>
              </a:rPr>
              <a:t>SUALIZATION </a:t>
            </a:r>
            <a:r>
              <a:rPr b="1" lang="en-US" sz="5600">
                <a:solidFill>
                  <a:schemeClr val="dk1"/>
                </a:solidFill>
                <a:latin typeface="Barlow"/>
                <a:ea typeface="Barlow"/>
                <a:cs typeface="Barlow"/>
                <a:sym typeface="Barlow"/>
              </a:rPr>
              <a:t>&amp;</a:t>
            </a:r>
            <a:r>
              <a:rPr b="1" lang="en-US" sz="5600">
                <a:solidFill>
                  <a:srgbClr val="0097A7"/>
                </a:solidFill>
                <a:latin typeface="Barlow"/>
                <a:ea typeface="Barlow"/>
                <a:cs typeface="Barlow"/>
                <a:sym typeface="Barlow"/>
              </a:rPr>
              <a:t> </a:t>
            </a:r>
            <a:r>
              <a:rPr b="1" lang="en-US" sz="5600">
                <a:solidFill>
                  <a:schemeClr val="dk1"/>
                </a:solidFill>
                <a:latin typeface="Barlow"/>
                <a:ea typeface="Barlow"/>
                <a:cs typeface="Barlow"/>
                <a:sym typeface="Barlow"/>
              </a:rPr>
              <a:t>FO</a:t>
            </a:r>
            <a:r>
              <a:rPr b="1" lang="en-US" sz="5600">
                <a:solidFill>
                  <a:srgbClr val="0097A7"/>
                </a:solidFill>
                <a:latin typeface="Barlow"/>
                <a:ea typeface="Barlow"/>
                <a:cs typeface="Barlow"/>
                <a:sym typeface="Barlow"/>
              </a:rPr>
              <a:t>CUS </a:t>
            </a:r>
            <a:r>
              <a:rPr b="1" lang="en-US" sz="5600">
                <a:solidFill>
                  <a:schemeClr val="dk1"/>
                </a:solidFill>
                <a:latin typeface="Barlow"/>
                <a:ea typeface="Barlow"/>
                <a:cs typeface="Barlow"/>
                <a:sym typeface="Barlow"/>
              </a:rPr>
              <a:t>AN</a:t>
            </a:r>
            <a:r>
              <a:rPr b="1" lang="en-US" sz="5600">
                <a:solidFill>
                  <a:srgbClr val="0097A7"/>
                </a:solidFill>
                <a:latin typeface="Barlow"/>
                <a:ea typeface="Barlow"/>
                <a:cs typeface="Barlow"/>
                <a:sym typeface="Barlow"/>
              </a:rPr>
              <a:t>ALYSIS</a:t>
            </a:r>
            <a:endParaRPr b="1" sz="5600">
              <a:solidFill>
                <a:srgbClr val="0097A7"/>
              </a:solidFill>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10" name="Shape 310"/>
        <p:cNvGrpSpPr/>
        <p:nvPr/>
      </p:nvGrpSpPr>
      <p:grpSpPr>
        <a:xfrm>
          <a:off x="0" y="0"/>
          <a:ext cx="0" cy="0"/>
          <a:chOff x="0" y="0"/>
          <a:chExt cx="0" cy="0"/>
        </a:xfrm>
      </p:grpSpPr>
      <p:sp>
        <p:nvSpPr>
          <p:cNvPr id="311" name="Google Shape;311;ge733e5217c_1_51"/>
          <p:cNvSpPr txBox="1"/>
          <p:nvPr/>
        </p:nvSpPr>
        <p:spPr>
          <a:xfrm>
            <a:off x="4615601" y="344200"/>
            <a:ext cx="2422800" cy="800400"/>
          </a:xfrm>
          <a:prstGeom prst="rect">
            <a:avLst/>
          </a:prstGeom>
          <a:noFill/>
          <a:ln>
            <a:noFill/>
          </a:ln>
          <a:effectLst>
            <a:outerShdw blurRad="28575"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600">
                <a:solidFill>
                  <a:schemeClr val="dk1"/>
                </a:solidFill>
                <a:latin typeface="Barlow"/>
                <a:ea typeface="Barlow"/>
                <a:cs typeface="Barlow"/>
                <a:sym typeface="Barlow"/>
              </a:rPr>
              <a:t>Arc</a:t>
            </a:r>
            <a:r>
              <a:rPr b="1" lang="en-US" sz="4600">
                <a:solidFill>
                  <a:srgbClr val="0097A7"/>
                </a:solidFill>
                <a:latin typeface="Barlow"/>
                <a:ea typeface="Barlow"/>
                <a:cs typeface="Barlow"/>
                <a:sym typeface="Barlow"/>
              </a:rPr>
              <a:t>GIS</a:t>
            </a:r>
            <a:endParaRPr b="1" sz="4600">
              <a:solidFill>
                <a:srgbClr val="0097A7"/>
              </a:solidFill>
              <a:latin typeface="Barlow"/>
              <a:ea typeface="Barlow"/>
              <a:cs typeface="Barlow"/>
              <a:sym typeface="Barlow"/>
            </a:endParaRPr>
          </a:p>
        </p:txBody>
      </p:sp>
      <p:sp>
        <p:nvSpPr>
          <p:cNvPr id="312" name="Google Shape;312;ge733e5217c_1_51"/>
          <p:cNvSpPr txBox="1"/>
          <p:nvPr/>
        </p:nvSpPr>
        <p:spPr>
          <a:xfrm>
            <a:off x="1142875" y="1882050"/>
            <a:ext cx="6648900" cy="3717300"/>
          </a:xfrm>
          <a:prstGeom prst="rect">
            <a:avLst/>
          </a:prstGeom>
          <a:noFill/>
          <a:ln>
            <a:noFill/>
          </a:ln>
        </p:spPr>
        <p:txBody>
          <a:bodyPr anchorCtr="0" anchor="t" bIns="91425" lIns="91425" spcFirstLastPara="1" rIns="91425" wrap="square" tIns="91425">
            <a:spAutoFit/>
          </a:bodyPr>
          <a:lstStyle/>
          <a:p>
            <a:pPr indent="-400050" lvl="0" marL="457200" rtl="0" algn="l">
              <a:lnSpc>
                <a:spcPct val="150000"/>
              </a:lnSpc>
              <a:spcBef>
                <a:spcPts val="0"/>
              </a:spcBef>
              <a:spcAft>
                <a:spcPts val="0"/>
              </a:spcAft>
              <a:buSzPts val="2700"/>
              <a:buFont typeface="Barlow"/>
              <a:buChar char="●"/>
            </a:pPr>
            <a:r>
              <a:rPr lang="en-US" sz="2700">
                <a:latin typeface="Barlow"/>
                <a:ea typeface="Barlow"/>
                <a:cs typeface="Barlow"/>
                <a:sym typeface="Barlow"/>
              </a:rPr>
              <a:t>UMD Campus map</a:t>
            </a:r>
            <a:endParaRPr sz="2700">
              <a:latin typeface="Barlow"/>
              <a:ea typeface="Barlow"/>
              <a:cs typeface="Barlow"/>
              <a:sym typeface="Barlow"/>
            </a:endParaRPr>
          </a:p>
          <a:p>
            <a:pPr indent="-400050" lvl="0" marL="914400" rtl="0" algn="l">
              <a:lnSpc>
                <a:spcPct val="150000"/>
              </a:lnSpc>
              <a:spcBef>
                <a:spcPts val="0"/>
              </a:spcBef>
              <a:spcAft>
                <a:spcPts val="0"/>
              </a:spcAft>
              <a:buSzPts val="2700"/>
              <a:buFont typeface="Barlow"/>
              <a:buChar char="○"/>
            </a:pPr>
            <a:r>
              <a:rPr lang="en-US" sz="2700">
                <a:latin typeface="Barlow"/>
                <a:ea typeface="Barlow"/>
                <a:cs typeface="Barlow"/>
                <a:sym typeface="Barlow"/>
              </a:rPr>
              <a:t>Our datasets:</a:t>
            </a:r>
            <a:endParaRPr sz="2700">
              <a:latin typeface="Barlow"/>
              <a:ea typeface="Barlow"/>
              <a:cs typeface="Barlow"/>
              <a:sym typeface="Barlow"/>
            </a:endParaRPr>
          </a:p>
          <a:p>
            <a:pPr indent="-400050" lvl="1" marL="1371600" rtl="0" algn="l">
              <a:lnSpc>
                <a:spcPct val="150000"/>
              </a:lnSpc>
              <a:spcBef>
                <a:spcPts val="0"/>
              </a:spcBef>
              <a:spcAft>
                <a:spcPts val="0"/>
              </a:spcAft>
              <a:buSzPts val="2700"/>
              <a:buFont typeface="Barlow"/>
              <a:buChar char="-"/>
            </a:pPr>
            <a:r>
              <a:rPr lang="en-US" sz="2700">
                <a:latin typeface="Barlow"/>
                <a:ea typeface="Barlow"/>
                <a:cs typeface="Barlow"/>
                <a:sym typeface="Barlow"/>
              </a:rPr>
              <a:t>UMD VeoParking Areas</a:t>
            </a:r>
            <a:endParaRPr sz="2700">
              <a:latin typeface="Barlow"/>
              <a:ea typeface="Barlow"/>
              <a:cs typeface="Barlow"/>
              <a:sym typeface="Barlow"/>
            </a:endParaRPr>
          </a:p>
          <a:p>
            <a:pPr indent="-400050" lvl="1" marL="1371600" rtl="0" algn="l">
              <a:lnSpc>
                <a:spcPct val="150000"/>
              </a:lnSpc>
              <a:spcBef>
                <a:spcPts val="0"/>
              </a:spcBef>
              <a:spcAft>
                <a:spcPts val="0"/>
              </a:spcAft>
              <a:buSzPts val="2700"/>
              <a:buFont typeface="Barlow"/>
              <a:buChar char="-"/>
            </a:pPr>
            <a:r>
              <a:rPr lang="en-US" sz="2700">
                <a:latin typeface="Barlow"/>
                <a:ea typeface="Barlow"/>
                <a:cs typeface="Barlow"/>
                <a:sym typeface="Barlow"/>
              </a:rPr>
              <a:t>Shuttle-UM Bus stop locations</a:t>
            </a:r>
            <a:endParaRPr sz="2700">
              <a:latin typeface="Barlow"/>
              <a:ea typeface="Barlow"/>
              <a:cs typeface="Barlow"/>
              <a:sym typeface="Barlow"/>
            </a:endParaRPr>
          </a:p>
          <a:p>
            <a:pPr indent="-400050" lvl="1" marL="1371600" rtl="0" algn="l">
              <a:lnSpc>
                <a:spcPct val="150000"/>
              </a:lnSpc>
              <a:spcBef>
                <a:spcPts val="0"/>
              </a:spcBef>
              <a:spcAft>
                <a:spcPts val="0"/>
              </a:spcAft>
              <a:buSzPts val="2700"/>
              <a:buFont typeface="Barlow"/>
              <a:buChar char="-"/>
            </a:pPr>
            <a:r>
              <a:rPr lang="en-US" sz="2700">
                <a:latin typeface="Barlow"/>
                <a:ea typeface="Barlow"/>
                <a:cs typeface="Barlow"/>
                <a:sym typeface="Barlow"/>
              </a:rPr>
              <a:t>WMATA bus stop locations on campus</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16" name="Shape 316"/>
        <p:cNvGrpSpPr/>
        <p:nvPr/>
      </p:nvGrpSpPr>
      <p:grpSpPr>
        <a:xfrm>
          <a:off x="0" y="0"/>
          <a:ext cx="0" cy="0"/>
          <a:chOff x="0" y="0"/>
          <a:chExt cx="0" cy="0"/>
        </a:xfrm>
      </p:grpSpPr>
      <p:pic>
        <p:nvPicPr>
          <p:cNvPr descr="Interior of empty bus" id="317" name="Google Shape;317;p13"/>
          <p:cNvPicPr preferRelativeResize="0"/>
          <p:nvPr/>
        </p:nvPicPr>
        <p:blipFill rotWithShape="1">
          <a:blip r:embed="rId3">
            <a:alphaModFix amt="18000"/>
          </a:blip>
          <a:srcRect b="15730" l="0" r="0" t="0"/>
          <a:stretch/>
        </p:blipFill>
        <p:spPr>
          <a:xfrm>
            <a:off x="20" y="10"/>
            <a:ext cx="12191980" cy="6857990"/>
          </a:xfrm>
          <a:prstGeom prst="rect">
            <a:avLst/>
          </a:prstGeom>
          <a:noFill/>
          <a:ln>
            <a:noFill/>
          </a:ln>
        </p:spPr>
      </p:pic>
      <p:sp>
        <p:nvSpPr>
          <p:cNvPr id="318" name="Google Shape;318;p13"/>
          <p:cNvSpPr txBox="1"/>
          <p:nvPr>
            <p:ph type="title"/>
          </p:nvPr>
        </p:nvSpPr>
        <p:spPr>
          <a:xfrm>
            <a:off x="1757852" y="1828801"/>
            <a:ext cx="8676300" cy="3200400"/>
          </a:xfrm>
          <a:prstGeom prst="rect">
            <a:avLst/>
          </a:prstGeom>
          <a:noFill/>
          <a:ln>
            <a:noFill/>
          </a:ln>
          <a:effectLst>
            <a:outerShdw blurRad="28575" rotWithShape="0" algn="bl" dir="5400000" dist="19050">
              <a:srgbClr val="000000">
                <a:alpha val="50000"/>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Arial"/>
              <a:buNone/>
            </a:pPr>
            <a:r>
              <a:rPr b="1" lang="en-US" sz="4500">
                <a:solidFill>
                  <a:srgbClr val="000000"/>
                </a:solidFill>
                <a:latin typeface="Barlow"/>
                <a:ea typeface="Barlow"/>
                <a:cs typeface="Barlow"/>
                <a:sym typeface="Barlow"/>
              </a:rPr>
              <a:t>INVESTIGATE</a:t>
            </a:r>
            <a:r>
              <a:rPr b="1" lang="en-US" sz="4500">
                <a:latin typeface="Barlow"/>
                <a:ea typeface="Barlow"/>
                <a:cs typeface="Barlow"/>
                <a:sym typeface="Barlow"/>
              </a:rPr>
              <a:t> </a:t>
            </a:r>
            <a:r>
              <a:rPr b="1" lang="en-US" sz="4500">
                <a:solidFill>
                  <a:schemeClr val="dk1"/>
                </a:solidFill>
                <a:latin typeface="Barlow"/>
                <a:ea typeface="Barlow"/>
                <a:cs typeface="Barlow"/>
                <a:sym typeface="Barlow"/>
              </a:rPr>
              <a:t>HOW OFTEN E-SCOOTERS ARE USED TO COMMUTE TO BUS STOPS ON CAMPUS </a:t>
            </a:r>
            <a:endParaRPr b="1" sz="29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18"/>
                                        </p:tgtEl>
                                        <p:attrNameLst>
                                          <p:attrName>style.visibility</p:attrName>
                                        </p:attrNameLst>
                                      </p:cBhvr>
                                      <p:to>
                                        <p:strVal val="visible"/>
                                      </p:to>
                                    </p:set>
                                    <p:animEffect filter="fade" transition="in">
                                      <p:cBhvr>
                                        <p:cTn dur="4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22" name="Shape 322"/>
        <p:cNvGrpSpPr/>
        <p:nvPr/>
      </p:nvGrpSpPr>
      <p:grpSpPr>
        <a:xfrm>
          <a:off x="0" y="0"/>
          <a:ext cx="0" cy="0"/>
          <a:chOff x="0" y="0"/>
          <a:chExt cx="0" cy="0"/>
        </a:xfrm>
      </p:grpSpPr>
      <p:sp>
        <p:nvSpPr>
          <p:cNvPr id="323" name="Google Shape;323;ge733e5217c_1_57"/>
          <p:cNvSpPr/>
          <p:nvPr/>
        </p:nvSpPr>
        <p:spPr>
          <a:xfrm>
            <a:off x="2319450" y="824388"/>
            <a:ext cx="7553100" cy="58383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e733e5217c_1_57"/>
          <p:cNvSpPr txBox="1"/>
          <p:nvPr/>
        </p:nvSpPr>
        <p:spPr>
          <a:xfrm>
            <a:off x="452100" y="0"/>
            <a:ext cx="11287800" cy="9654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Shuttle-UM &amp; WMATA Bus Stops</a:t>
            </a:r>
            <a:endParaRPr b="1" sz="3850">
              <a:solidFill>
                <a:srgbClr val="0097A7"/>
              </a:solidFill>
              <a:latin typeface="Barlow"/>
              <a:ea typeface="Barlow"/>
              <a:cs typeface="Barlow"/>
              <a:sym typeface="Barlow"/>
            </a:endParaRPr>
          </a:p>
        </p:txBody>
      </p:sp>
      <p:pic>
        <p:nvPicPr>
          <p:cNvPr id="325" name="Google Shape;325;ge733e5217c_1_57"/>
          <p:cNvPicPr preferRelativeResize="0"/>
          <p:nvPr/>
        </p:nvPicPr>
        <p:blipFill>
          <a:blip r:embed="rId3">
            <a:alphaModFix/>
          </a:blip>
          <a:stretch>
            <a:fillRect/>
          </a:stretch>
        </p:blipFill>
        <p:spPr>
          <a:xfrm>
            <a:off x="2319425" y="824452"/>
            <a:ext cx="7553126" cy="5838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84" name="Shape 184"/>
        <p:cNvGrpSpPr/>
        <p:nvPr/>
      </p:nvGrpSpPr>
      <p:grpSpPr>
        <a:xfrm>
          <a:off x="0" y="0"/>
          <a:ext cx="0" cy="0"/>
          <a:chOff x="0" y="0"/>
          <a:chExt cx="0" cy="0"/>
        </a:xfrm>
      </p:grpSpPr>
      <p:pic>
        <p:nvPicPr>
          <p:cNvPr descr="Interior of empty bus" id="185" name="Google Shape;185;ge75eb88c75_1_0"/>
          <p:cNvPicPr preferRelativeResize="0"/>
          <p:nvPr/>
        </p:nvPicPr>
        <p:blipFill rotWithShape="1">
          <a:blip r:embed="rId3">
            <a:alphaModFix amt="18000"/>
          </a:blip>
          <a:srcRect b="15732" l="0" r="0" t="0"/>
          <a:stretch/>
        </p:blipFill>
        <p:spPr>
          <a:xfrm>
            <a:off x="20" y="10"/>
            <a:ext cx="12191980" cy="6857990"/>
          </a:xfrm>
          <a:prstGeom prst="rect">
            <a:avLst/>
          </a:prstGeom>
          <a:noFill/>
          <a:ln>
            <a:noFill/>
          </a:ln>
        </p:spPr>
      </p:pic>
      <p:sp>
        <p:nvSpPr>
          <p:cNvPr id="186" name="Google Shape;186;ge75eb88c75_1_0"/>
          <p:cNvSpPr txBox="1"/>
          <p:nvPr>
            <p:ph type="title"/>
          </p:nvPr>
        </p:nvSpPr>
        <p:spPr>
          <a:xfrm>
            <a:off x="1757850" y="845575"/>
            <a:ext cx="9333000" cy="1946700"/>
          </a:xfrm>
          <a:prstGeom prst="rect">
            <a:avLst/>
          </a:prstGeom>
          <a:noFill/>
          <a:ln>
            <a:noFill/>
          </a:ln>
          <a:effectLst>
            <a:outerShdw blurRad="28575" rotWithShape="0" algn="bl" dir="5400000" dist="19050">
              <a:srgbClr val="000000">
                <a:alpha val="50000"/>
              </a:srgbClr>
            </a:outerShdw>
          </a:effectLst>
        </p:spPr>
        <p:txBody>
          <a:bodyPr anchorCtr="0" anchor="b" bIns="45700" lIns="91425" spcFirstLastPara="1" rIns="91425" wrap="square" tIns="45700">
            <a:normAutofit fontScale="90000"/>
          </a:bodyPr>
          <a:lstStyle/>
          <a:p>
            <a:pPr indent="0" lvl="0" marL="0" rtl="0" algn="ctr">
              <a:spcBef>
                <a:spcPts val="0"/>
              </a:spcBef>
              <a:spcAft>
                <a:spcPts val="0"/>
              </a:spcAft>
              <a:buClr>
                <a:schemeClr val="lt1"/>
              </a:buClr>
              <a:buSzPct val="106666"/>
              <a:buFont typeface="Arial"/>
              <a:buNone/>
            </a:pPr>
            <a:r>
              <a:rPr b="1" lang="en-US" sz="4500">
                <a:solidFill>
                  <a:srgbClr val="0097A7"/>
                </a:solidFill>
                <a:latin typeface="Barlow"/>
                <a:ea typeface="Barlow"/>
                <a:cs typeface="Barlow"/>
                <a:sym typeface="Barlow"/>
              </a:rPr>
              <a:t>IN</a:t>
            </a:r>
            <a:r>
              <a:rPr b="1" lang="en-US" sz="4500">
                <a:solidFill>
                  <a:srgbClr val="000000"/>
                </a:solidFill>
                <a:latin typeface="Barlow"/>
                <a:ea typeface="Barlow"/>
                <a:cs typeface="Barlow"/>
                <a:sym typeface="Barlow"/>
              </a:rPr>
              <a:t>VESTIGATE</a:t>
            </a:r>
            <a:r>
              <a:rPr b="1" lang="en-US" sz="4500">
                <a:latin typeface="Barlow"/>
                <a:ea typeface="Barlow"/>
                <a:cs typeface="Barlow"/>
                <a:sym typeface="Barlow"/>
              </a:rPr>
              <a:t> </a:t>
            </a:r>
            <a:r>
              <a:rPr b="1" lang="en-US" sz="4500">
                <a:solidFill>
                  <a:schemeClr val="dk1"/>
                </a:solidFill>
                <a:latin typeface="Barlow"/>
                <a:ea typeface="Barlow"/>
                <a:cs typeface="Barlow"/>
                <a:sym typeface="Barlow"/>
              </a:rPr>
              <a:t>HOW OFTEN E-SCOOTERS ARE USED TO COMMUTE TO BUS STOPS ON CAMPUS </a:t>
            </a:r>
            <a:endParaRPr b="1" sz="2900">
              <a:solidFill>
                <a:schemeClr val="dk1"/>
              </a:solidFill>
              <a:latin typeface="Barlow"/>
              <a:ea typeface="Barlow"/>
              <a:cs typeface="Barlow"/>
              <a:sym typeface="Barlow"/>
            </a:endParaRPr>
          </a:p>
        </p:txBody>
      </p:sp>
      <p:sp>
        <p:nvSpPr>
          <p:cNvPr id="187" name="Google Shape;187;ge75eb88c75_1_0"/>
          <p:cNvSpPr txBox="1"/>
          <p:nvPr>
            <p:ph type="title"/>
          </p:nvPr>
        </p:nvSpPr>
        <p:spPr>
          <a:xfrm>
            <a:off x="1901563" y="3182150"/>
            <a:ext cx="8388900" cy="1533900"/>
          </a:xfrm>
          <a:prstGeom prst="rect">
            <a:avLst/>
          </a:prstGeom>
          <a:noFill/>
          <a:ln>
            <a:noFill/>
          </a:ln>
          <a:effectLst>
            <a:outerShdw blurRad="28575" rotWithShape="0" algn="bl" dir="5400000" dist="19050">
              <a:srgbClr val="000000">
                <a:alpha val="50000"/>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Arial"/>
              <a:buNone/>
            </a:pPr>
            <a:r>
              <a:rPr b="1" lang="en-US" sz="4000">
                <a:solidFill>
                  <a:srgbClr val="0097A7"/>
                </a:solidFill>
                <a:latin typeface="Barlow"/>
                <a:ea typeface="Barlow"/>
                <a:cs typeface="Barlow"/>
                <a:sym typeface="Barlow"/>
              </a:rPr>
              <a:t>ID</a:t>
            </a:r>
            <a:r>
              <a:rPr b="1" lang="en-US" sz="4000">
                <a:solidFill>
                  <a:schemeClr val="dk1"/>
                </a:solidFill>
                <a:latin typeface="Barlow"/>
                <a:ea typeface="Barlow"/>
                <a:cs typeface="Barlow"/>
                <a:sym typeface="Barlow"/>
              </a:rPr>
              <a:t>ENTIFY</a:t>
            </a:r>
            <a:r>
              <a:rPr b="1" lang="en-US" sz="4000">
                <a:solidFill>
                  <a:srgbClr val="0097A7"/>
                </a:solidFill>
                <a:latin typeface="Barlow"/>
                <a:ea typeface="Barlow"/>
                <a:cs typeface="Barlow"/>
                <a:sym typeface="Barlow"/>
              </a:rPr>
              <a:t> </a:t>
            </a:r>
            <a:r>
              <a:rPr b="1" lang="en-US" sz="4000">
                <a:solidFill>
                  <a:schemeClr val="dk1"/>
                </a:solidFill>
                <a:latin typeface="Barlow"/>
                <a:ea typeface="Barlow"/>
                <a:cs typeface="Barlow"/>
                <a:sym typeface="Barlow"/>
              </a:rPr>
              <a:t> POPULAR E-SCOOTER PARKING AREAS  </a:t>
            </a:r>
            <a:endParaRPr b="1" sz="4000">
              <a:solidFill>
                <a:schemeClr val="dk1"/>
              </a:solidFill>
              <a:latin typeface="Barlow"/>
              <a:ea typeface="Barlow"/>
              <a:cs typeface="Barlow"/>
              <a:sym typeface="Barlow"/>
            </a:endParaRPr>
          </a:p>
        </p:txBody>
      </p:sp>
      <p:sp>
        <p:nvSpPr>
          <p:cNvPr id="188" name="Google Shape;188;ge75eb88c75_1_0"/>
          <p:cNvSpPr txBox="1"/>
          <p:nvPr/>
        </p:nvSpPr>
        <p:spPr>
          <a:xfrm>
            <a:off x="2556450" y="5404400"/>
            <a:ext cx="7079100" cy="8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50">
                <a:solidFill>
                  <a:srgbClr val="0097A7"/>
                </a:solidFill>
                <a:latin typeface="Barlow"/>
                <a:ea typeface="Barlow"/>
                <a:cs typeface="Barlow"/>
                <a:sym typeface="Barlow"/>
              </a:rPr>
              <a:t>RE</a:t>
            </a:r>
            <a:r>
              <a:rPr b="1" lang="en-US" sz="4050">
                <a:solidFill>
                  <a:schemeClr val="dk1"/>
                </a:solidFill>
                <a:latin typeface="Barlow"/>
                <a:ea typeface="Barlow"/>
                <a:cs typeface="Barlow"/>
                <a:sym typeface="Barlow"/>
              </a:rPr>
              <a:t>COMMENDATIONS</a:t>
            </a:r>
            <a:endParaRPr b="1" sz="405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86"/>
                                        </p:tgtEl>
                                        <p:attrNameLst>
                                          <p:attrName>style.visibility</p:attrName>
                                        </p:attrNameLst>
                                      </p:cBhvr>
                                      <p:to>
                                        <p:strVal val="visible"/>
                                      </p:to>
                                    </p:set>
                                    <p:animEffect filter="fade" transition="in">
                                      <p:cBhvr>
                                        <p:cTn dur="4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30" name="Shape 330"/>
        <p:cNvGrpSpPr/>
        <p:nvPr/>
      </p:nvGrpSpPr>
      <p:grpSpPr>
        <a:xfrm>
          <a:off x="0" y="0"/>
          <a:ext cx="0" cy="0"/>
          <a:chOff x="0" y="0"/>
          <a:chExt cx="0" cy="0"/>
        </a:xfrm>
      </p:grpSpPr>
      <p:sp>
        <p:nvSpPr>
          <p:cNvPr id="331" name="Google Shape;331;ge733e5217c_1_60"/>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10 Meters Buffer A</a:t>
            </a:r>
            <a:r>
              <a:rPr b="1" lang="en-US" sz="3850">
                <a:solidFill>
                  <a:srgbClr val="0097A7"/>
                </a:solidFill>
                <a:latin typeface="Barlow"/>
                <a:ea typeface="Barlow"/>
                <a:cs typeface="Barlow"/>
                <a:sym typeface="Barlow"/>
              </a:rPr>
              <a:t>round</a:t>
            </a:r>
            <a:r>
              <a:rPr b="1" lang="en-US" sz="3850">
                <a:solidFill>
                  <a:srgbClr val="0097A7"/>
                </a:solidFill>
                <a:latin typeface="Barlow"/>
                <a:ea typeface="Barlow"/>
                <a:cs typeface="Barlow"/>
                <a:sym typeface="Barlow"/>
              </a:rPr>
              <a:t> Stops</a:t>
            </a:r>
            <a:endParaRPr b="1" sz="3850">
              <a:solidFill>
                <a:srgbClr val="0097A7"/>
              </a:solidFill>
              <a:latin typeface="Barlow"/>
              <a:ea typeface="Barlow"/>
              <a:cs typeface="Barlow"/>
              <a:sym typeface="Barlow"/>
            </a:endParaRPr>
          </a:p>
        </p:txBody>
      </p:sp>
      <p:sp>
        <p:nvSpPr>
          <p:cNvPr id="332" name="Google Shape;332;ge733e5217c_1_60"/>
          <p:cNvSpPr/>
          <p:nvPr/>
        </p:nvSpPr>
        <p:spPr>
          <a:xfrm>
            <a:off x="2319450" y="819200"/>
            <a:ext cx="7553100" cy="58383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ge733e5217c_1_60"/>
          <p:cNvPicPr preferRelativeResize="0"/>
          <p:nvPr/>
        </p:nvPicPr>
        <p:blipFill>
          <a:blip r:embed="rId3">
            <a:alphaModFix/>
          </a:blip>
          <a:stretch>
            <a:fillRect/>
          </a:stretch>
        </p:blipFill>
        <p:spPr>
          <a:xfrm>
            <a:off x="2319375" y="819200"/>
            <a:ext cx="7553254" cy="58383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37" name="Shape 337"/>
        <p:cNvGrpSpPr/>
        <p:nvPr/>
      </p:nvGrpSpPr>
      <p:grpSpPr>
        <a:xfrm>
          <a:off x="0" y="0"/>
          <a:ext cx="0" cy="0"/>
          <a:chOff x="0" y="0"/>
          <a:chExt cx="0" cy="0"/>
        </a:xfrm>
      </p:grpSpPr>
      <p:sp>
        <p:nvSpPr>
          <p:cNvPr id="338" name="Google Shape;338;ge733e5217c_1_64"/>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Rides Taken to Bus Stops</a:t>
            </a:r>
            <a:endParaRPr b="1" sz="3850">
              <a:solidFill>
                <a:srgbClr val="0097A7"/>
              </a:solidFill>
              <a:latin typeface="Barlow"/>
              <a:ea typeface="Barlow"/>
              <a:cs typeface="Barlow"/>
              <a:sym typeface="Barlow"/>
            </a:endParaRPr>
          </a:p>
        </p:txBody>
      </p:sp>
      <p:sp>
        <p:nvSpPr>
          <p:cNvPr id="339" name="Google Shape;339;ge733e5217c_1_64"/>
          <p:cNvSpPr/>
          <p:nvPr/>
        </p:nvSpPr>
        <p:spPr>
          <a:xfrm>
            <a:off x="2319375" y="918600"/>
            <a:ext cx="7553100" cy="58383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ge733e5217c_1_64"/>
          <p:cNvPicPr preferRelativeResize="0"/>
          <p:nvPr/>
        </p:nvPicPr>
        <p:blipFill>
          <a:blip r:embed="rId3">
            <a:alphaModFix/>
          </a:blip>
          <a:stretch>
            <a:fillRect/>
          </a:stretch>
        </p:blipFill>
        <p:spPr>
          <a:xfrm>
            <a:off x="2319375" y="918600"/>
            <a:ext cx="7553254" cy="5838302"/>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44" name="Shape 344"/>
        <p:cNvGrpSpPr/>
        <p:nvPr/>
      </p:nvGrpSpPr>
      <p:grpSpPr>
        <a:xfrm>
          <a:off x="0" y="0"/>
          <a:ext cx="0" cy="0"/>
          <a:chOff x="0" y="0"/>
          <a:chExt cx="0" cy="0"/>
        </a:xfrm>
      </p:grpSpPr>
      <p:sp>
        <p:nvSpPr>
          <p:cNvPr id="345" name="Google Shape;345;ge733e5217c_1_70"/>
          <p:cNvSpPr txBox="1"/>
          <p:nvPr/>
        </p:nvSpPr>
        <p:spPr>
          <a:xfrm>
            <a:off x="856650" y="0"/>
            <a:ext cx="104787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Example Bus Stops with End Rides</a:t>
            </a:r>
            <a:endParaRPr b="1" sz="3850">
              <a:solidFill>
                <a:srgbClr val="0097A7"/>
              </a:solidFill>
              <a:latin typeface="Barlow"/>
              <a:ea typeface="Barlow"/>
              <a:cs typeface="Barlow"/>
              <a:sym typeface="Barlow"/>
            </a:endParaRPr>
          </a:p>
        </p:txBody>
      </p:sp>
      <p:sp>
        <p:nvSpPr>
          <p:cNvPr id="346" name="Google Shape;346;ge733e5217c_1_70"/>
          <p:cNvSpPr/>
          <p:nvPr/>
        </p:nvSpPr>
        <p:spPr>
          <a:xfrm>
            <a:off x="2319450" y="849325"/>
            <a:ext cx="7553100" cy="58383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ge733e5217c_1_70"/>
          <p:cNvPicPr preferRelativeResize="0"/>
          <p:nvPr/>
        </p:nvPicPr>
        <p:blipFill>
          <a:blip r:embed="rId3">
            <a:alphaModFix/>
          </a:blip>
          <a:stretch>
            <a:fillRect/>
          </a:stretch>
        </p:blipFill>
        <p:spPr>
          <a:xfrm>
            <a:off x="2319450" y="849325"/>
            <a:ext cx="7553101" cy="58381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51" name="Shape 351"/>
        <p:cNvGrpSpPr/>
        <p:nvPr/>
      </p:nvGrpSpPr>
      <p:grpSpPr>
        <a:xfrm>
          <a:off x="0" y="0"/>
          <a:ext cx="0" cy="0"/>
          <a:chOff x="0" y="0"/>
          <a:chExt cx="0" cy="0"/>
        </a:xfrm>
      </p:grpSpPr>
      <p:sp>
        <p:nvSpPr>
          <p:cNvPr id="352" name="Google Shape;352;ge733e5217c_1_76"/>
          <p:cNvSpPr/>
          <p:nvPr/>
        </p:nvSpPr>
        <p:spPr>
          <a:xfrm>
            <a:off x="1360650" y="3365075"/>
            <a:ext cx="9470700" cy="2427900"/>
          </a:xfrm>
          <a:prstGeom prst="rect">
            <a:avLst/>
          </a:prstGeom>
          <a:solidFill>
            <a:srgbClr val="99999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e733e5217c_1_76"/>
          <p:cNvSpPr txBox="1"/>
          <p:nvPr/>
        </p:nvSpPr>
        <p:spPr>
          <a:xfrm>
            <a:off x="2517300" y="0"/>
            <a:ext cx="7157400" cy="9087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Findings</a:t>
            </a:r>
            <a:endParaRPr b="1" sz="3850">
              <a:solidFill>
                <a:srgbClr val="0097A7"/>
              </a:solidFill>
              <a:latin typeface="Barlow"/>
              <a:ea typeface="Barlow"/>
              <a:cs typeface="Barlow"/>
              <a:sym typeface="Barlow"/>
            </a:endParaRPr>
          </a:p>
        </p:txBody>
      </p:sp>
      <p:sp>
        <p:nvSpPr>
          <p:cNvPr id="354" name="Google Shape;354;ge733e5217c_1_76"/>
          <p:cNvSpPr txBox="1"/>
          <p:nvPr/>
        </p:nvSpPr>
        <p:spPr>
          <a:xfrm>
            <a:off x="4220700" y="1559025"/>
            <a:ext cx="3750600" cy="13545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1900">
                <a:latin typeface="Barlow"/>
                <a:ea typeface="Barlow"/>
                <a:cs typeface="Barlow"/>
                <a:sym typeface="Barlow"/>
              </a:rPr>
              <a:t>Total Rides: </a:t>
            </a:r>
            <a:r>
              <a:rPr b="1" lang="en-US" sz="1900">
                <a:solidFill>
                  <a:srgbClr val="FFFFFF"/>
                </a:solidFill>
                <a:latin typeface="Barlow"/>
                <a:ea typeface="Barlow"/>
                <a:cs typeface="Barlow"/>
                <a:sym typeface="Barlow"/>
              </a:rPr>
              <a:t>34555</a:t>
            </a:r>
            <a:endParaRPr b="1" sz="1900">
              <a:solidFill>
                <a:srgbClr val="FFFFFF"/>
              </a:solidFill>
              <a:latin typeface="Barlow"/>
              <a:ea typeface="Barlow"/>
              <a:cs typeface="Barlow"/>
              <a:sym typeface="Barlow"/>
            </a:endParaRPr>
          </a:p>
          <a:p>
            <a:pPr indent="0" lvl="0" marL="0" rtl="0" algn="ctr">
              <a:lnSpc>
                <a:spcPct val="150000"/>
              </a:lnSpc>
              <a:spcBef>
                <a:spcPts val="0"/>
              </a:spcBef>
              <a:spcAft>
                <a:spcPts val="0"/>
              </a:spcAft>
              <a:buNone/>
            </a:pPr>
            <a:r>
              <a:rPr b="1" lang="en-US" sz="1900">
                <a:latin typeface="Barlow"/>
                <a:ea typeface="Barlow"/>
                <a:cs typeface="Barlow"/>
                <a:sym typeface="Barlow"/>
              </a:rPr>
              <a:t>2019 Total Rides: </a:t>
            </a:r>
            <a:r>
              <a:rPr b="1" lang="en-US" sz="1900">
                <a:solidFill>
                  <a:srgbClr val="FFFFFF"/>
                </a:solidFill>
                <a:latin typeface="Barlow"/>
                <a:ea typeface="Barlow"/>
                <a:cs typeface="Barlow"/>
                <a:sym typeface="Barlow"/>
              </a:rPr>
              <a:t>14391</a:t>
            </a:r>
            <a:endParaRPr b="1" sz="1900">
              <a:solidFill>
                <a:srgbClr val="FFFFFF"/>
              </a:solidFill>
              <a:latin typeface="Barlow"/>
              <a:ea typeface="Barlow"/>
              <a:cs typeface="Barlow"/>
              <a:sym typeface="Barlow"/>
            </a:endParaRPr>
          </a:p>
          <a:p>
            <a:pPr indent="0" lvl="0" marL="0" rtl="0" algn="ctr">
              <a:lnSpc>
                <a:spcPct val="150000"/>
              </a:lnSpc>
              <a:spcBef>
                <a:spcPts val="0"/>
              </a:spcBef>
              <a:spcAft>
                <a:spcPts val="0"/>
              </a:spcAft>
              <a:buNone/>
            </a:pPr>
            <a:r>
              <a:rPr b="1" lang="en-US" sz="1900">
                <a:latin typeface="Barlow"/>
                <a:ea typeface="Barlow"/>
                <a:cs typeface="Barlow"/>
                <a:sym typeface="Barlow"/>
              </a:rPr>
              <a:t>2020 Total Rides: </a:t>
            </a:r>
            <a:r>
              <a:rPr b="1" lang="en-US" sz="1900">
                <a:solidFill>
                  <a:srgbClr val="FFFFFF"/>
                </a:solidFill>
                <a:latin typeface="Barlow"/>
                <a:ea typeface="Barlow"/>
                <a:cs typeface="Barlow"/>
                <a:sym typeface="Barlow"/>
              </a:rPr>
              <a:t>20164</a:t>
            </a:r>
            <a:endParaRPr b="1" sz="1700">
              <a:solidFill>
                <a:srgbClr val="FFFFFF"/>
              </a:solidFill>
              <a:latin typeface="Barlow"/>
              <a:ea typeface="Barlow"/>
              <a:cs typeface="Barlow"/>
              <a:sym typeface="Barlow"/>
            </a:endParaRPr>
          </a:p>
        </p:txBody>
      </p:sp>
      <p:sp>
        <p:nvSpPr>
          <p:cNvPr id="355" name="Google Shape;355;ge733e5217c_1_76"/>
          <p:cNvSpPr txBox="1"/>
          <p:nvPr/>
        </p:nvSpPr>
        <p:spPr>
          <a:xfrm>
            <a:off x="1516825" y="3563850"/>
            <a:ext cx="9172500" cy="20319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3000">
                <a:latin typeface="Barlow"/>
                <a:ea typeface="Barlow"/>
                <a:cs typeface="Barlow"/>
                <a:sym typeface="Barlow"/>
              </a:rPr>
              <a:t>Total Rides to Bus Stops: </a:t>
            </a:r>
            <a:r>
              <a:rPr b="1" lang="en-US" sz="3000">
                <a:solidFill>
                  <a:srgbClr val="FFFFFF"/>
                </a:solidFill>
                <a:latin typeface="Barlow"/>
                <a:ea typeface="Barlow"/>
                <a:cs typeface="Barlow"/>
                <a:sym typeface="Barlow"/>
              </a:rPr>
              <a:t>1666 / 4.8%</a:t>
            </a:r>
            <a:r>
              <a:rPr b="1" lang="en-US" sz="1300">
                <a:solidFill>
                  <a:srgbClr val="FFFFFF"/>
                </a:solidFill>
                <a:latin typeface="Barlow"/>
                <a:ea typeface="Barlow"/>
                <a:cs typeface="Barlow"/>
                <a:sym typeface="Barlow"/>
              </a:rPr>
              <a:t>  of total rides</a:t>
            </a:r>
            <a:endParaRPr b="1" sz="1300">
              <a:solidFill>
                <a:srgbClr val="FFFFFF"/>
              </a:solidFill>
              <a:latin typeface="Barlow"/>
              <a:ea typeface="Barlow"/>
              <a:cs typeface="Barlow"/>
              <a:sym typeface="Barlow"/>
            </a:endParaRPr>
          </a:p>
          <a:p>
            <a:pPr indent="0" lvl="0" marL="0" rtl="0" algn="ctr">
              <a:lnSpc>
                <a:spcPct val="150000"/>
              </a:lnSpc>
              <a:spcBef>
                <a:spcPts val="0"/>
              </a:spcBef>
              <a:spcAft>
                <a:spcPts val="0"/>
              </a:spcAft>
              <a:buNone/>
            </a:pPr>
            <a:r>
              <a:rPr b="1" lang="en-US" sz="3000">
                <a:latin typeface="Barlow"/>
                <a:ea typeface="Barlow"/>
                <a:cs typeface="Barlow"/>
                <a:sym typeface="Barlow"/>
              </a:rPr>
              <a:t>2019 Total Rides to Bus Stops: </a:t>
            </a:r>
            <a:r>
              <a:rPr b="1" lang="en-US" sz="3000">
                <a:solidFill>
                  <a:srgbClr val="FFFFFF"/>
                </a:solidFill>
                <a:latin typeface="Barlow"/>
                <a:ea typeface="Barlow"/>
                <a:cs typeface="Barlow"/>
                <a:sym typeface="Barlow"/>
              </a:rPr>
              <a:t>793 / 5.5% </a:t>
            </a:r>
            <a:r>
              <a:rPr b="1" lang="en-US" sz="1200">
                <a:solidFill>
                  <a:srgbClr val="FFFFFF"/>
                </a:solidFill>
                <a:latin typeface="Barlow"/>
                <a:ea typeface="Barlow"/>
                <a:cs typeface="Barlow"/>
                <a:sym typeface="Barlow"/>
              </a:rPr>
              <a:t>of 2019 total rides</a:t>
            </a:r>
            <a:endParaRPr b="1" sz="1200">
              <a:solidFill>
                <a:srgbClr val="FFFFFF"/>
              </a:solidFill>
              <a:latin typeface="Barlow"/>
              <a:ea typeface="Barlow"/>
              <a:cs typeface="Barlow"/>
              <a:sym typeface="Barlow"/>
            </a:endParaRPr>
          </a:p>
          <a:p>
            <a:pPr indent="0" lvl="0" marL="0" rtl="0" algn="ctr">
              <a:lnSpc>
                <a:spcPct val="150000"/>
              </a:lnSpc>
              <a:spcBef>
                <a:spcPts val="0"/>
              </a:spcBef>
              <a:spcAft>
                <a:spcPts val="0"/>
              </a:spcAft>
              <a:buNone/>
            </a:pPr>
            <a:r>
              <a:rPr b="1" lang="en-US" sz="3000">
                <a:latin typeface="Barlow"/>
                <a:ea typeface="Barlow"/>
                <a:cs typeface="Barlow"/>
                <a:sym typeface="Barlow"/>
              </a:rPr>
              <a:t>2020 Total Rides to Bus Stops: </a:t>
            </a:r>
            <a:r>
              <a:rPr b="1" lang="en-US" sz="3000">
                <a:solidFill>
                  <a:srgbClr val="FFFFFF"/>
                </a:solidFill>
                <a:latin typeface="Barlow"/>
                <a:ea typeface="Barlow"/>
                <a:cs typeface="Barlow"/>
                <a:sym typeface="Barlow"/>
              </a:rPr>
              <a:t>873 / 4.3% </a:t>
            </a:r>
            <a:r>
              <a:rPr b="1" lang="en-US" sz="1200">
                <a:solidFill>
                  <a:srgbClr val="FFFFFF"/>
                </a:solidFill>
                <a:latin typeface="Barlow"/>
                <a:ea typeface="Barlow"/>
                <a:cs typeface="Barlow"/>
                <a:sym typeface="Barlow"/>
              </a:rPr>
              <a:t>of 2020 total rides</a:t>
            </a:r>
            <a:endParaRPr b="1" sz="1200">
              <a:solidFill>
                <a:srgbClr val="FFFFFF"/>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59" name="Shape 359"/>
        <p:cNvGrpSpPr/>
        <p:nvPr/>
      </p:nvGrpSpPr>
      <p:grpSpPr>
        <a:xfrm>
          <a:off x="0" y="0"/>
          <a:ext cx="0" cy="0"/>
          <a:chOff x="0" y="0"/>
          <a:chExt cx="0" cy="0"/>
        </a:xfrm>
      </p:grpSpPr>
      <p:sp>
        <p:nvSpPr>
          <p:cNvPr id="360" name="Google Shape;360;ge687ea3e86_0_16"/>
          <p:cNvSpPr txBox="1"/>
          <p:nvPr/>
        </p:nvSpPr>
        <p:spPr>
          <a:xfrm>
            <a:off x="2517300" y="0"/>
            <a:ext cx="7157400" cy="7101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Findings</a:t>
            </a:r>
            <a:endParaRPr b="1" sz="3850">
              <a:solidFill>
                <a:srgbClr val="0097A7"/>
              </a:solidFill>
              <a:latin typeface="Barlow"/>
              <a:ea typeface="Barlow"/>
              <a:cs typeface="Barlow"/>
              <a:sym typeface="Barlow"/>
            </a:endParaRPr>
          </a:p>
        </p:txBody>
      </p:sp>
      <p:sp>
        <p:nvSpPr>
          <p:cNvPr id="361" name="Google Shape;361;ge687ea3e86_0_16"/>
          <p:cNvSpPr txBox="1"/>
          <p:nvPr/>
        </p:nvSpPr>
        <p:spPr>
          <a:xfrm>
            <a:off x="1141975" y="872400"/>
            <a:ext cx="3750600" cy="5694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500">
                <a:latin typeface="Barlow"/>
                <a:ea typeface="Barlow"/>
                <a:cs typeface="Barlow"/>
                <a:sym typeface="Barlow"/>
              </a:rPr>
              <a:t>2019</a:t>
            </a:r>
            <a:endParaRPr b="1" sz="2300">
              <a:solidFill>
                <a:srgbClr val="FFFFFF"/>
              </a:solidFill>
              <a:latin typeface="Barlow"/>
              <a:ea typeface="Barlow"/>
              <a:cs typeface="Barlow"/>
              <a:sym typeface="Barlow"/>
            </a:endParaRPr>
          </a:p>
        </p:txBody>
      </p:sp>
      <p:sp>
        <p:nvSpPr>
          <p:cNvPr id="362" name="Google Shape;362;ge687ea3e86_0_16"/>
          <p:cNvSpPr txBox="1"/>
          <p:nvPr/>
        </p:nvSpPr>
        <p:spPr>
          <a:xfrm>
            <a:off x="283975" y="1774850"/>
            <a:ext cx="5466600" cy="45870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US" sz="2200" u="sng">
                <a:latin typeface="Barlow"/>
                <a:ea typeface="Barlow"/>
                <a:cs typeface="Barlow"/>
                <a:sym typeface="Barlow"/>
              </a:rPr>
              <a:t>WMATA Bus Stops:</a:t>
            </a:r>
            <a:endParaRPr b="1" sz="2200" u="sng">
              <a:latin typeface="Barlow"/>
              <a:ea typeface="Barlow"/>
              <a:cs typeface="Barlow"/>
              <a:sym typeface="Barlow"/>
            </a:endParaRPr>
          </a:p>
          <a:p>
            <a:pPr indent="0" lvl="0" marL="0" rtl="0" algn="ctr">
              <a:lnSpc>
                <a:spcPct val="100000"/>
              </a:lnSpc>
              <a:spcBef>
                <a:spcPts val="0"/>
              </a:spcBef>
              <a:spcAft>
                <a:spcPts val="0"/>
              </a:spcAft>
              <a:buNone/>
            </a:pPr>
            <a:r>
              <a:t/>
            </a:r>
            <a:endParaRPr b="1" sz="2200">
              <a:latin typeface="Barlow"/>
              <a:ea typeface="Barlow"/>
              <a:cs typeface="Barlow"/>
              <a:sym typeface="Barlow"/>
            </a:endParaRPr>
          </a:p>
          <a:p>
            <a:pPr indent="0" lvl="0" marL="0" rtl="0" algn="ctr">
              <a:lnSpc>
                <a:spcPct val="100000"/>
              </a:lnSpc>
              <a:spcBef>
                <a:spcPts val="0"/>
              </a:spcBef>
              <a:spcAft>
                <a:spcPts val="0"/>
              </a:spcAft>
              <a:buNone/>
            </a:pPr>
            <a:r>
              <a:rPr b="1" lang="en-US" sz="2200">
                <a:latin typeface="Barlow"/>
                <a:ea typeface="Barlow"/>
                <a:cs typeface="Barlow"/>
                <a:sym typeface="Barlow"/>
              </a:rPr>
              <a:t>Total Rides: </a:t>
            </a:r>
            <a:r>
              <a:rPr b="1" lang="en-US" sz="2200">
                <a:solidFill>
                  <a:schemeClr val="lt1"/>
                </a:solidFill>
                <a:highlight>
                  <a:srgbClr val="0097A7"/>
                </a:highlight>
                <a:latin typeface="Barlow"/>
                <a:ea typeface="Barlow"/>
                <a:cs typeface="Barlow"/>
                <a:sym typeface="Barlow"/>
              </a:rPr>
              <a:t>544 / 69% </a:t>
            </a:r>
            <a:r>
              <a:rPr b="1" lang="en-US" sz="1200">
                <a:solidFill>
                  <a:schemeClr val="lt1"/>
                </a:solidFill>
                <a:highlight>
                  <a:srgbClr val="0097A7"/>
                </a:highlight>
                <a:latin typeface="Barlow"/>
                <a:ea typeface="Barlow"/>
                <a:cs typeface="Barlow"/>
                <a:sym typeface="Barlow"/>
              </a:rPr>
              <a:t>of 2019 rides to bus stops</a:t>
            </a:r>
            <a:r>
              <a:rPr b="1" lang="en-US" sz="2200">
                <a:solidFill>
                  <a:schemeClr val="lt1"/>
                </a:solidFill>
                <a:highlight>
                  <a:srgbClr val="0097A7"/>
                </a:highlight>
                <a:latin typeface="Barlow"/>
                <a:ea typeface="Barlow"/>
                <a:cs typeface="Barlow"/>
                <a:sym typeface="Barlow"/>
              </a:rPr>
              <a:t>   </a:t>
            </a:r>
            <a:endParaRPr b="1" sz="2200">
              <a:solidFill>
                <a:schemeClr val="lt1"/>
              </a:solidFill>
              <a:highlight>
                <a:srgbClr val="0097A7"/>
              </a:highlight>
              <a:latin typeface="Barlow"/>
              <a:ea typeface="Barlow"/>
              <a:cs typeface="Barlow"/>
              <a:sym typeface="Barlow"/>
            </a:endParaRPr>
          </a:p>
          <a:p>
            <a:pPr indent="0" lvl="0" marL="0" rtl="0" algn="ctr">
              <a:lnSpc>
                <a:spcPct val="100000"/>
              </a:lnSpc>
              <a:spcBef>
                <a:spcPts val="0"/>
              </a:spcBef>
              <a:spcAft>
                <a:spcPts val="0"/>
              </a:spcAft>
              <a:buNone/>
            </a:pPr>
            <a:r>
              <a:rPr b="1" lang="en-US" sz="2200">
                <a:solidFill>
                  <a:schemeClr val="lt1"/>
                </a:solidFill>
                <a:latin typeface="Barlow"/>
                <a:ea typeface="Barlow"/>
                <a:cs typeface="Barlow"/>
                <a:sym typeface="Barlow"/>
              </a:rPr>
              <a:t>271 </a:t>
            </a:r>
            <a:r>
              <a:rPr b="1" lang="en-US" sz="2200">
                <a:latin typeface="Barlow"/>
                <a:ea typeface="Barlow"/>
                <a:cs typeface="Barlow"/>
                <a:sym typeface="Barlow"/>
              </a:rPr>
              <a:t>Rides to “Baltimore AVE + Lakeland”</a:t>
            </a:r>
            <a:endParaRPr b="1" sz="2200">
              <a:latin typeface="Barlow"/>
              <a:ea typeface="Barlow"/>
              <a:cs typeface="Barlow"/>
              <a:sym typeface="Barlow"/>
            </a:endParaRPr>
          </a:p>
          <a:p>
            <a:pPr indent="0" lvl="0" marL="0" rtl="0" algn="ctr">
              <a:lnSpc>
                <a:spcPct val="100000"/>
              </a:lnSpc>
              <a:spcBef>
                <a:spcPts val="0"/>
              </a:spcBef>
              <a:spcAft>
                <a:spcPts val="0"/>
              </a:spcAft>
              <a:buNone/>
            </a:pPr>
            <a:r>
              <a:rPr b="1" lang="en-US" sz="2200">
                <a:solidFill>
                  <a:schemeClr val="lt1"/>
                </a:solidFill>
                <a:latin typeface="Barlow"/>
                <a:ea typeface="Barlow"/>
                <a:cs typeface="Barlow"/>
                <a:sym typeface="Barlow"/>
              </a:rPr>
              <a:t>99 </a:t>
            </a:r>
            <a:r>
              <a:rPr b="1" lang="en-US" sz="2200">
                <a:latin typeface="Barlow"/>
                <a:ea typeface="Barlow"/>
                <a:cs typeface="Barlow"/>
                <a:sym typeface="Barlow"/>
              </a:rPr>
              <a:t>Rides to “Baltimore AVE + Knox RD”</a:t>
            </a:r>
            <a:endParaRPr b="1" sz="2200">
              <a:latin typeface="Barlow"/>
              <a:ea typeface="Barlow"/>
              <a:cs typeface="Barlow"/>
              <a:sym typeface="Barlow"/>
            </a:endParaRPr>
          </a:p>
          <a:p>
            <a:pPr indent="0" lvl="0" marL="0" rtl="0" algn="ctr">
              <a:lnSpc>
                <a:spcPct val="100000"/>
              </a:lnSpc>
              <a:spcBef>
                <a:spcPts val="0"/>
              </a:spcBef>
              <a:spcAft>
                <a:spcPts val="0"/>
              </a:spcAft>
              <a:buNone/>
            </a:pPr>
            <a:r>
              <a:rPr b="1" lang="en-US" sz="2200">
                <a:solidFill>
                  <a:schemeClr val="lt1"/>
                </a:solidFill>
                <a:latin typeface="Barlow"/>
                <a:ea typeface="Barlow"/>
                <a:cs typeface="Barlow"/>
                <a:sym typeface="Barlow"/>
              </a:rPr>
              <a:t>47</a:t>
            </a:r>
            <a:r>
              <a:rPr b="1" lang="en-US" sz="2200">
                <a:latin typeface="Barlow"/>
                <a:ea typeface="Barlow"/>
                <a:cs typeface="Barlow"/>
                <a:sym typeface="Barlow"/>
              </a:rPr>
              <a:t> Rides to “Baltimore AVE + Regent DR”</a:t>
            </a:r>
            <a:endParaRPr b="1" sz="2200">
              <a:latin typeface="Barlow"/>
              <a:ea typeface="Barlow"/>
              <a:cs typeface="Barlow"/>
              <a:sym typeface="Barlow"/>
            </a:endParaRPr>
          </a:p>
          <a:p>
            <a:pPr indent="0" lvl="0" marL="0" rtl="0" algn="ctr">
              <a:lnSpc>
                <a:spcPct val="100000"/>
              </a:lnSpc>
              <a:spcBef>
                <a:spcPts val="0"/>
              </a:spcBef>
              <a:spcAft>
                <a:spcPts val="0"/>
              </a:spcAft>
              <a:buNone/>
            </a:pPr>
            <a:r>
              <a:t/>
            </a:r>
            <a:endParaRPr b="1" sz="2200">
              <a:latin typeface="Barlow"/>
              <a:ea typeface="Barlow"/>
              <a:cs typeface="Barlow"/>
              <a:sym typeface="Barlow"/>
            </a:endParaRPr>
          </a:p>
          <a:p>
            <a:pPr indent="0" lvl="0" marL="0" rtl="0" algn="ctr">
              <a:lnSpc>
                <a:spcPct val="100000"/>
              </a:lnSpc>
              <a:spcBef>
                <a:spcPts val="0"/>
              </a:spcBef>
              <a:spcAft>
                <a:spcPts val="0"/>
              </a:spcAft>
              <a:buNone/>
            </a:pPr>
            <a:r>
              <a:rPr b="1" lang="en-US" sz="2200" u="sng">
                <a:latin typeface="Barlow"/>
                <a:ea typeface="Barlow"/>
                <a:cs typeface="Barlow"/>
                <a:sym typeface="Barlow"/>
              </a:rPr>
              <a:t>Shuttle-UM</a:t>
            </a:r>
            <a:r>
              <a:rPr b="1" lang="en-US" sz="2200" u="sng">
                <a:latin typeface="Barlow"/>
                <a:ea typeface="Barlow"/>
                <a:cs typeface="Barlow"/>
                <a:sym typeface="Barlow"/>
              </a:rPr>
              <a:t> Bus Stops:</a:t>
            </a:r>
            <a:endParaRPr b="1" sz="2200" u="sng">
              <a:latin typeface="Barlow"/>
              <a:ea typeface="Barlow"/>
              <a:cs typeface="Barlow"/>
              <a:sym typeface="Barlow"/>
            </a:endParaRPr>
          </a:p>
          <a:p>
            <a:pPr indent="0" lvl="0" marL="0" rtl="0" algn="ctr">
              <a:lnSpc>
                <a:spcPct val="100000"/>
              </a:lnSpc>
              <a:spcBef>
                <a:spcPts val="0"/>
              </a:spcBef>
              <a:spcAft>
                <a:spcPts val="0"/>
              </a:spcAft>
              <a:buNone/>
            </a:pPr>
            <a:r>
              <a:t/>
            </a:r>
            <a:endParaRPr b="1" sz="2200">
              <a:latin typeface="Barlow"/>
              <a:ea typeface="Barlow"/>
              <a:cs typeface="Barlow"/>
              <a:sym typeface="Barlow"/>
            </a:endParaRPr>
          </a:p>
          <a:p>
            <a:pPr indent="0" lvl="0" marL="0" rtl="0" algn="ctr">
              <a:lnSpc>
                <a:spcPct val="100000"/>
              </a:lnSpc>
              <a:spcBef>
                <a:spcPts val="0"/>
              </a:spcBef>
              <a:spcAft>
                <a:spcPts val="0"/>
              </a:spcAft>
              <a:buNone/>
            </a:pPr>
            <a:r>
              <a:rPr b="1" lang="en-US" sz="2200">
                <a:latin typeface="Barlow"/>
                <a:ea typeface="Barlow"/>
                <a:cs typeface="Barlow"/>
                <a:sym typeface="Barlow"/>
              </a:rPr>
              <a:t>Total Rides: </a:t>
            </a:r>
            <a:r>
              <a:rPr b="1" lang="en-US" sz="2200">
                <a:solidFill>
                  <a:schemeClr val="lt1"/>
                </a:solidFill>
                <a:highlight>
                  <a:srgbClr val="0097A7"/>
                </a:highlight>
                <a:latin typeface="Barlow"/>
                <a:ea typeface="Barlow"/>
                <a:cs typeface="Barlow"/>
                <a:sym typeface="Barlow"/>
              </a:rPr>
              <a:t>249 / 31% </a:t>
            </a:r>
            <a:r>
              <a:rPr b="1" lang="en-US" sz="1200">
                <a:solidFill>
                  <a:schemeClr val="lt1"/>
                </a:solidFill>
                <a:highlight>
                  <a:srgbClr val="0097A7"/>
                </a:highlight>
                <a:latin typeface="Barlow"/>
                <a:ea typeface="Barlow"/>
                <a:cs typeface="Barlow"/>
                <a:sym typeface="Barlow"/>
              </a:rPr>
              <a:t>of 2019 rides to bus stops</a:t>
            </a:r>
            <a:r>
              <a:rPr b="1" lang="en-US" sz="2200">
                <a:solidFill>
                  <a:schemeClr val="lt1"/>
                </a:solidFill>
                <a:highlight>
                  <a:srgbClr val="0097A7"/>
                </a:highlight>
                <a:latin typeface="Barlow"/>
                <a:ea typeface="Barlow"/>
                <a:cs typeface="Barlow"/>
                <a:sym typeface="Barlow"/>
              </a:rPr>
              <a:t> </a:t>
            </a:r>
            <a:endParaRPr b="1" sz="2200">
              <a:solidFill>
                <a:schemeClr val="lt1"/>
              </a:solidFill>
              <a:highlight>
                <a:srgbClr val="0097A7"/>
              </a:highlight>
              <a:latin typeface="Barlow"/>
              <a:ea typeface="Barlow"/>
              <a:cs typeface="Barlow"/>
              <a:sym typeface="Barlow"/>
            </a:endParaRPr>
          </a:p>
          <a:p>
            <a:pPr indent="0" lvl="0" marL="0" rtl="0" algn="ctr">
              <a:lnSpc>
                <a:spcPct val="100000"/>
              </a:lnSpc>
              <a:spcBef>
                <a:spcPts val="0"/>
              </a:spcBef>
              <a:spcAft>
                <a:spcPts val="0"/>
              </a:spcAft>
              <a:buNone/>
            </a:pPr>
            <a:r>
              <a:rPr b="1" lang="en-US" sz="2200">
                <a:solidFill>
                  <a:srgbClr val="FFFFFF"/>
                </a:solidFill>
                <a:latin typeface="Barlow"/>
                <a:ea typeface="Barlow"/>
                <a:cs typeface="Barlow"/>
                <a:sym typeface="Barlow"/>
              </a:rPr>
              <a:t>145</a:t>
            </a:r>
            <a:r>
              <a:rPr b="1" lang="en-US" sz="2200">
                <a:solidFill>
                  <a:srgbClr val="D9D9D9"/>
                </a:solidFill>
                <a:latin typeface="Barlow"/>
                <a:ea typeface="Barlow"/>
                <a:cs typeface="Barlow"/>
                <a:sym typeface="Barlow"/>
              </a:rPr>
              <a:t> </a:t>
            </a:r>
            <a:r>
              <a:rPr b="1" lang="en-US" sz="2200">
                <a:latin typeface="Barlow"/>
                <a:ea typeface="Barlow"/>
                <a:cs typeface="Barlow"/>
                <a:sym typeface="Barlow"/>
              </a:rPr>
              <a:t>Rides to “South Campus Commons 1 &amp; 2”</a:t>
            </a:r>
            <a:endParaRPr b="1" sz="2200">
              <a:latin typeface="Barlow"/>
              <a:ea typeface="Barlow"/>
              <a:cs typeface="Barlow"/>
              <a:sym typeface="Barlow"/>
            </a:endParaRPr>
          </a:p>
          <a:p>
            <a:pPr indent="0" lvl="0" marL="0" rtl="0" algn="ctr">
              <a:lnSpc>
                <a:spcPct val="100000"/>
              </a:lnSpc>
              <a:spcBef>
                <a:spcPts val="0"/>
              </a:spcBef>
              <a:spcAft>
                <a:spcPts val="0"/>
              </a:spcAft>
              <a:buNone/>
            </a:pPr>
            <a:r>
              <a:rPr b="1" lang="en-US" sz="2200">
                <a:solidFill>
                  <a:schemeClr val="lt1"/>
                </a:solidFill>
                <a:latin typeface="Barlow"/>
                <a:ea typeface="Barlow"/>
                <a:cs typeface="Barlow"/>
                <a:sym typeface="Barlow"/>
              </a:rPr>
              <a:t>19 </a:t>
            </a:r>
            <a:r>
              <a:rPr b="1" lang="en-US" sz="2200">
                <a:latin typeface="Barlow"/>
                <a:ea typeface="Barlow"/>
                <a:cs typeface="Barlow"/>
                <a:sym typeface="Barlow"/>
              </a:rPr>
              <a:t>Rides to “Regent Drive + Stadium DR”</a:t>
            </a:r>
            <a:endParaRPr b="1" sz="2200">
              <a:latin typeface="Barlow"/>
              <a:ea typeface="Barlow"/>
              <a:cs typeface="Barlow"/>
              <a:sym typeface="Barlow"/>
            </a:endParaRPr>
          </a:p>
        </p:txBody>
      </p:sp>
      <p:sp>
        <p:nvSpPr>
          <p:cNvPr id="363" name="Google Shape;363;ge687ea3e86_0_16"/>
          <p:cNvSpPr txBox="1"/>
          <p:nvPr/>
        </p:nvSpPr>
        <p:spPr>
          <a:xfrm>
            <a:off x="6361050" y="1774850"/>
            <a:ext cx="5466600" cy="45870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u="sng">
                <a:solidFill>
                  <a:schemeClr val="dk1"/>
                </a:solidFill>
                <a:latin typeface="Barlow"/>
                <a:ea typeface="Barlow"/>
                <a:cs typeface="Barlow"/>
                <a:sym typeface="Barlow"/>
              </a:rPr>
              <a:t>WMATA Bus Stops:</a:t>
            </a:r>
            <a:endParaRPr b="1" sz="2200" u="sng">
              <a:solidFill>
                <a:schemeClr val="dk1"/>
              </a:solidFill>
              <a:latin typeface="Barlow"/>
              <a:ea typeface="Barlow"/>
              <a:cs typeface="Barlow"/>
              <a:sym typeface="Barlow"/>
            </a:endParaRPr>
          </a:p>
          <a:p>
            <a:pPr indent="0" lvl="0" marL="0" rtl="0" algn="ctr">
              <a:spcBef>
                <a:spcPts val="0"/>
              </a:spcBef>
              <a:spcAft>
                <a:spcPts val="0"/>
              </a:spcAft>
              <a:buNone/>
            </a:pPr>
            <a:r>
              <a:t/>
            </a:r>
            <a:endParaRPr b="1" sz="2200" u="sng">
              <a:solidFill>
                <a:schemeClr val="dk1"/>
              </a:solidFill>
              <a:latin typeface="Barlow"/>
              <a:ea typeface="Barlow"/>
              <a:cs typeface="Barlow"/>
              <a:sym typeface="Barlow"/>
            </a:endParaRPr>
          </a:p>
          <a:p>
            <a:pPr indent="0" lvl="0" marL="0" rtl="0" algn="ctr">
              <a:spcBef>
                <a:spcPts val="0"/>
              </a:spcBef>
              <a:spcAft>
                <a:spcPts val="0"/>
              </a:spcAft>
              <a:buNone/>
            </a:pPr>
            <a:r>
              <a:rPr b="1" lang="en-US" sz="2200">
                <a:solidFill>
                  <a:schemeClr val="dk1"/>
                </a:solidFill>
                <a:latin typeface="Barlow"/>
                <a:ea typeface="Barlow"/>
                <a:cs typeface="Barlow"/>
                <a:sym typeface="Barlow"/>
              </a:rPr>
              <a:t>Total Rides: </a:t>
            </a:r>
            <a:r>
              <a:rPr b="1" lang="en-US" sz="2200">
                <a:solidFill>
                  <a:schemeClr val="lt1"/>
                </a:solidFill>
                <a:highlight>
                  <a:srgbClr val="0097A7"/>
                </a:highlight>
                <a:latin typeface="Barlow"/>
                <a:ea typeface="Barlow"/>
                <a:cs typeface="Barlow"/>
                <a:sym typeface="Barlow"/>
              </a:rPr>
              <a:t>511 / 59% </a:t>
            </a:r>
            <a:r>
              <a:rPr b="1" lang="en-US" sz="1200">
                <a:solidFill>
                  <a:schemeClr val="lt1"/>
                </a:solidFill>
                <a:highlight>
                  <a:srgbClr val="0097A7"/>
                </a:highlight>
                <a:latin typeface="Barlow"/>
                <a:ea typeface="Barlow"/>
                <a:cs typeface="Barlow"/>
                <a:sym typeface="Barlow"/>
              </a:rPr>
              <a:t>of 2020 rides to bus stops</a:t>
            </a:r>
            <a:r>
              <a:rPr b="1" lang="en-US" sz="2200">
                <a:solidFill>
                  <a:schemeClr val="lt1"/>
                </a:solidFill>
                <a:highlight>
                  <a:srgbClr val="0097A7"/>
                </a:highlight>
                <a:latin typeface="Barlow"/>
                <a:ea typeface="Barlow"/>
                <a:cs typeface="Barlow"/>
                <a:sym typeface="Barlow"/>
              </a:rPr>
              <a:t> </a:t>
            </a:r>
            <a:endParaRPr b="1" sz="2200">
              <a:solidFill>
                <a:schemeClr val="lt1"/>
              </a:solidFill>
              <a:highlight>
                <a:srgbClr val="0097A7"/>
              </a:highlight>
              <a:latin typeface="Barlow"/>
              <a:ea typeface="Barlow"/>
              <a:cs typeface="Barlow"/>
              <a:sym typeface="Barlow"/>
            </a:endParaRPr>
          </a:p>
          <a:p>
            <a:pPr indent="0" lvl="0" marL="0" rtl="0" algn="ctr">
              <a:spcBef>
                <a:spcPts val="0"/>
              </a:spcBef>
              <a:spcAft>
                <a:spcPts val="0"/>
              </a:spcAft>
              <a:buNone/>
            </a:pPr>
            <a:r>
              <a:rPr b="1" lang="en-US" sz="2200">
                <a:solidFill>
                  <a:schemeClr val="lt1"/>
                </a:solidFill>
                <a:latin typeface="Barlow"/>
                <a:ea typeface="Barlow"/>
                <a:cs typeface="Barlow"/>
                <a:sym typeface="Barlow"/>
              </a:rPr>
              <a:t>351 </a:t>
            </a:r>
            <a:r>
              <a:rPr b="1" lang="en-US" sz="2200">
                <a:solidFill>
                  <a:schemeClr val="dk1"/>
                </a:solidFill>
                <a:latin typeface="Barlow"/>
                <a:ea typeface="Barlow"/>
                <a:cs typeface="Barlow"/>
                <a:sym typeface="Barlow"/>
              </a:rPr>
              <a:t>Rides to “Baltimore AVE + Lakeland RD”</a:t>
            </a:r>
            <a:endParaRPr b="1" sz="2200">
              <a:solidFill>
                <a:schemeClr val="dk1"/>
              </a:solidFill>
              <a:latin typeface="Barlow"/>
              <a:ea typeface="Barlow"/>
              <a:cs typeface="Barlow"/>
              <a:sym typeface="Barlow"/>
            </a:endParaRPr>
          </a:p>
          <a:p>
            <a:pPr indent="0" lvl="0" marL="0" rtl="0" algn="ctr">
              <a:spcBef>
                <a:spcPts val="0"/>
              </a:spcBef>
              <a:spcAft>
                <a:spcPts val="0"/>
              </a:spcAft>
              <a:buNone/>
            </a:pPr>
            <a:r>
              <a:rPr b="1" lang="en-US" sz="2200">
                <a:solidFill>
                  <a:schemeClr val="lt1"/>
                </a:solidFill>
                <a:latin typeface="Barlow"/>
                <a:ea typeface="Barlow"/>
                <a:cs typeface="Barlow"/>
                <a:sym typeface="Barlow"/>
              </a:rPr>
              <a:t>73</a:t>
            </a:r>
            <a:r>
              <a:rPr b="1" lang="en-US" sz="2200">
                <a:solidFill>
                  <a:schemeClr val="dk1"/>
                </a:solidFill>
                <a:latin typeface="Barlow"/>
                <a:ea typeface="Barlow"/>
                <a:cs typeface="Barlow"/>
                <a:sym typeface="Barlow"/>
              </a:rPr>
              <a:t> Rides to “Baltimore AVE + Regent DR”</a:t>
            </a:r>
            <a:endParaRPr b="1" sz="2200">
              <a:solidFill>
                <a:schemeClr val="dk1"/>
              </a:solidFill>
              <a:latin typeface="Barlow"/>
              <a:ea typeface="Barlow"/>
              <a:cs typeface="Barlow"/>
              <a:sym typeface="Barlow"/>
            </a:endParaRPr>
          </a:p>
          <a:p>
            <a:pPr indent="0" lvl="0" marL="0" rtl="0" algn="ctr">
              <a:spcBef>
                <a:spcPts val="0"/>
              </a:spcBef>
              <a:spcAft>
                <a:spcPts val="0"/>
              </a:spcAft>
              <a:buNone/>
            </a:pPr>
            <a:r>
              <a:t/>
            </a:r>
            <a:endParaRPr b="1" sz="2200">
              <a:solidFill>
                <a:schemeClr val="dk1"/>
              </a:solidFill>
              <a:latin typeface="Barlow"/>
              <a:ea typeface="Barlow"/>
              <a:cs typeface="Barlow"/>
              <a:sym typeface="Barlow"/>
            </a:endParaRPr>
          </a:p>
          <a:p>
            <a:pPr indent="0" lvl="0" marL="0" rtl="0" algn="ctr">
              <a:spcBef>
                <a:spcPts val="0"/>
              </a:spcBef>
              <a:spcAft>
                <a:spcPts val="0"/>
              </a:spcAft>
              <a:buNone/>
            </a:pPr>
            <a:r>
              <a:rPr b="1" lang="en-US" sz="2200" u="sng">
                <a:solidFill>
                  <a:schemeClr val="dk1"/>
                </a:solidFill>
                <a:latin typeface="Barlow"/>
                <a:ea typeface="Barlow"/>
                <a:cs typeface="Barlow"/>
                <a:sym typeface="Barlow"/>
              </a:rPr>
              <a:t>Shuttle-UM Bus Stops:</a:t>
            </a:r>
            <a:endParaRPr b="1" sz="2200" u="sng">
              <a:solidFill>
                <a:schemeClr val="dk1"/>
              </a:solidFill>
              <a:latin typeface="Barlow"/>
              <a:ea typeface="Barlow"/>
              <a:cs typeface="Barlow"/>
              <a:sym typeface="Barlow"/>
            </a:endParaRPr>
          </a:p>
          <a:p>
            <a:pPr indent="0" lvl="0" marL="0" rtl="0" algn="ctr">
              <a:spcBef>
                <a:spcPts val="0"/>
              </a:spcBef>
              <a:spcAft>
                <a:spcPts val="0"/>
              </a:spcAft>
              <a:buNone/>
            </a:pPr>
            <a:r>
              <a:t/>
            </a:r>
            <a:endParaRPr b="1" sz="2200" u="sng">
              <a:solidFill>
                <a:schemeClr val="dk1"/>
              </a:solidFill>
              <a:latin typeface="Barlow"/>
              <a:ea typeface="Barlow"/>
              <a:cs typeface="Barlow"/>
              <a:sym typeface="Barlow"/>
            </a:endParaRPr>
          </a:p>
          <a:p>
            <a:pPr indent="0" lvl="0" marL="0" rtl="0" algn="ctr">
              <a:spcBef>
                <a:spcPts val="0"/>
              </a:spcBef>
              <a:spcAft>
                <a:spcPts val="0"/>
              </a:spcAft>
              <a:buNone/>
            </a:pPr>
            <a:r>
              <a:rPr b="1" lang="en-US" sz="2200">
                <a:solidFill>
                  <a:schemeClr val="dk1"/>
                </a:solidFill>
                <a:latin typeface="Barlow"/>
                <a:ea typeface="Barlow"/>
                <a:cs typeface="Barlow"/>
                <a:sym typeface="Barlow"/>
              </a:rPr>
              <a:t>Total Rides: </a:t>
            </a:r>
            <a:r>
              <a:rPr b="1" lang="en-US" sz="2200">
                <a:solidFill>
                  <a:schemeClr val="lt1"/>
                </a:solidFill>
                <a:highlight>
                  <a:srgbClr val="0097A7"/>
                </a:highlight>
                <a:latin typeface="Barlow"/>
                <a:ea typeface="Barlow"/>
                <a:cs typeface="Barlow"/>
                <a:sym typeface="Barlow"/>
              </a:rPr>
              <a:t>362 / 41% </a:t>
            </a:r>
            <a:r>
              <a:rPr b="1" lang="en-US" sz="1200">
                <a:solidFill>
                  <a:schemeClr val="lt1"/>
                </a:solidFill>
                <a:highlight>
                  <a:srgbClr val="0097A7"/>
                </a:highlight>
                <a:latin typeface="Barlow"/>
                <a:ea typeface="Barlow"/>
                <a:cs typeface="Barlow"/>
                <a:sym typeface="Barlow"/>
              </a:rPr>
              <a:t>of 2020 rides to bus stops</a:t>
            </a:r>
            <a:r>
              <a:rPr b="1" lang="en-US" sz="2200">
                <a:solidFill>
                  <a:schemeClr val="lt1"/>
                </a:solidFill>
                <a:highlight>
                  <a:srgbClr val="0097A7"/>
                </a:highlight>
                <a:latin typeface="Barlow"/>
                <a:ea typeface="Barlow"/>
                <a:cs typeface="Barlow"/>
                <a:sym typeface="Barlow"/>
              </a:rPr>
              <a:t> </a:t>
            </a:r>
            <a:endParaRPr b="1" sz="2200">
              <a:solidFill>
                <a:schemeClr val="lt1"/>
              </a:solidFill>
              <a:highlight>
                <a:srgbClr val="0097A7"/>
              </a:highlight>
              <a:latin typeface="Barlow"/>
              <a:ea typeface="Barlow"/>
              <a:cs typeface="Barlow"/>
              <a:sym typeface="Barlow"/>
            </a:endParaRPr>
          </a:p>
          <a:p>
            <a:pPr indent="0" lvl="0" marL="0" rtl="0" algn="ctr">
              <a:spcBef>
                <a:spcPts val="0"/>
              </a:spcBef>
              <a:spcAft>
                <a:spcPts val="0"/>
              </a:spcAft>
              <a:buNone/>
            </a:pPr>
            <a:r>
              <a:rPr b="1" lang="en-US" sz="2200">
                <a:solidFill>
                  <a:schemeClr val="lt1"/>
                </a:solidFill>
                <a:latin typeface="Barlow"/>
                <a:ea typeface="Barlow"/>
                <a:cs typeface="Barlow"/>
                <a:sym typeface="Barlow"/>
              </a:rPr>
              <a:t>248</a:t>
            </a:r>
            <a:r>
              <a:rPr b="1" lang="en-US" sz="2200">
                <a:solidFill>
                  <a:schemeClr val="dk1"/>
                </a:solidFill>
                <a:latin typeface="Barlow"/>
                <a:ea typeface="Barlow"/>
                <a:cs typeface="Barlow"/>
                <a:sym typeface="Barlow"/>
              </a:rPr>
              <a:t> Rides to “La Plata-Hall”</a:t>
            </a:r>
            <a:endParaRPr b="1" sz="2200">
              <a:solidFill>
                <a:schemeClr val="dk1"/>
              </a:solidFill>
              <a:latin typeface="Barlow"/>
              <a:ea typeface="Barlow"/>
              <a:cs typeface="Barlow"/>
              <a:sym typeface="Barlow"/>
            </a:endParaRPr>
          </a:p>
          <a:p>
            <a:pPr indent="0" lvl="0" marL="0" rtl="0" algn="ctr">
              <a:spcBef>
                <a:spcPts val="0"/>
              </a:spcBef>
              <a:spcAft>
                <a:spcPts val="0"/>
              </a:spcAft>
              <a:buNone/>
            </a:pPr>
            <a:r>
              <a:rPr b="1" lang="en-US" sz="2200">
                <a:solidFill>
                  <a:schemeClr val="lt1"/>
                </a:solidFill>
                <a:latin typeface="Barlow"/>
                <a:ea typeface="Barlow"/>
                <a:cs typeface="Barlow"/>
                <a:sym typeface="Barlow"/>
              </a:rPr>
              <a:t>51</a:t>
            </a:r>
            <a:r>
              <a:rPr b="1" lang="en-US" sz="2200">
                <a:solidFill>
                  <a:schemeClr val="dk1"/>
                </a:solidFill>
                <a:latin typeface="Barlow"/>
                <a:ea typeface="Barlow"/>
                <a:cs typeface="Barlow"/>
                <a:sym typeface="Barlow"/>
              </a:rPr>
              <a:t> Rides to “University View”</a:t>
            </a:r>
            <a:endParaRPr b="1" sz="2200">
              <a:solidFill>
                <a:schemeClr val="dk1"/>
              </a:solidFill>
              <a:latin typeface="Barlow"/>
              <a:ea typeface="Barlow"/>
              <a:cs typeface="Barlow"/>
              <a:sym typeface="Barlow"/>
            </a:endParaRPr>
          </a:p>
          <a:p>
            <a:pPr indent="0" lvl="0" marL="0" rtl="0" algn="ctr">
              <a:spcBef>
                <a:spcPts val="0"/>
              </a:spcBef>
              <a:spcAft>
                <a:spcPts val="0"/>
              </a:spcAft>
              <a:buNone/>
            </a:pPr>
            <a:r>
              <a:rPr b="1" lang="en-US" sz="2200">
                <a:solidFill>
                  <a:schemeClr val="lt1"/>
                </a:solidFill>
                <a:latin typeface="Barlow"/>
                <a:ea typeface="Barlow"/>
                <a:cs typeface="Barlow"/>
                <a:sym typeface="Barlow"/>
              </a:rPr>
              <a:t>28</a:t>
            </a:r>
            <a:r>
              <a:rPr b="1" lang="en-US" sz="2200">
                <a:solidFill>
                  <a:schemeClr val="dk1"/>
                </a:solidFill>
                <a:latin typeface="Barlow"/>
                <a:ea typeface="Barlow"/>
                <a:cs typeface="Barlow"/>
                <a:sym typeface="Barlow"/>
              </a:rPr>
              <a:t> Rides to “College Park Shopping Center”</a:t>
            </a:r>
            <a:endParaRPr b="1" sz="2200">
              <a:solidFill>
                <a:schemeClr val="dk1"/>
              </a:solidFill>
              <a:latin typeface="Barlow"/>
              <a:ea typeface="Barlow"/>
              <a:cs typeface="Barlow"/>
              <a:sym typeface="Barlow"/>
            </a:endParaRPr>
          </a:p>
        </p:txBody>
      </p:sp>
      <p:sp>
        <p:nvSpPr>
          <p:cNvPr id="364" name="Google Shape;364;ge687ea3e86_0_16"/>
          <p:cNvSpPr txBox="1"/>
          <p:nvPr/>
        </p:nvSpPr>
        <p:spPr>
          <a:xfrm>
            <a:off x="7109550" y="872400"/>
            <a:ext cx="3969600" cy="5694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500">
                <a:latin typeface="Barlow"/>
                <a:ea typeface="Barlow"/>
                <a:cs typeface="Barlow"/>
                <a:sym typeface="Barlow"/>
              </a:rPr>
              <a:t>2020</a:t>
            </a:r>
            <a:endParaRPr b="1" sz="2300">
              <a:solidFill>
                <a:srgbClr val="FFFFFF"/>
              </a:solidFill>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68" name="Shape 368"/>
        <p:cNvGrpSpPr/>
        <p:nvPr/>
      </p:nvGrpSpPr>
      <p:grpSpPr>
        <a:xfrm>
          <a:off x="0" y="0"/>
          <a:ext cx="0" cy="0"/>
          <a:chOff x="0" y="0"/>
          <a:chExt cx="0" cy="0"/>
        </a:xfrm>
      </p:grpSpPr>
      <p:sp>
        <p:nvSpPr>
          <p:cNvPr id="369" name="Google Shape;369;ge727263280_3_5"/>
          <p:cNvSpPr txBox="1"/>
          <p:nvPr/>
        </p:nvSpPr>
        <p:spPr>
          <a:xfrm>
            <a:off x="2517300" y="0"/>
            <a:ext cx="7157400" cy="9372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Conclusion: Bus Stop Usage</a:t>
            </a:r>
            <a:endParaRPr b="1" sz="3850">
              <a:solidFill>
                <a:srgbClr val="0097A7"/>
              </a:solidFill>
              <a:latin typeface="Barlow"/>
              <a:ea typeface="Barlow"/>
              <a:cs typeface="Barlow"/>
              <a:sym typeface="Barlow"/>
            </a:endParaRPr>
          </a:p>
        </p:txBody>
      </p:sp>
      <p:sp>
        <p:nvSpPr>
          <p:cNvPr id="370" name="Google Shape;370;ge727263280_3_5"/>
          <p:cNvSpPr txBox="1"/>
          <p:nvPr/>
        </p:nvSpPr>
        <p:spPr>
          <a:xfrm>
            <a:off x="3291750" y="1268613"/>
            <a:ext cx="5608500" cy="14160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000">
                <a:latin typeface="Barlow"/>
                <a:ea typeface="Barlow"/>
                <a:cs typeface="Barlow"/>
                <a:sym typeface="Barlow"/>
              </a:rPr>
              <a:t>Total Rides to Bus Stops: </a:t>
            </a:r>
            <a:r>
              <a:rPr b="1" lang="en-US" sz="2000">
                <a:solidFill>
                  <a:srgbClr val="FFFFFF"/>
                </a:solidFill>
                <a:latin typeface="Barlow"/>
                <a:ea typeface="Barlow"/>
                <a:cs typeface="Barlow"/>
                <a:sym typeface="Barlow"/>
              </a:rPr>
              <a:t>1666</a:t>
            </a:r>
            <a:endParaRPr b="1" sz="300">
              <a:solidFill>
                <a:srgbClr val="FFFFFF"/>
              </a:solidFill>
              <a:latin typeface="Barlow"/>
              <a:ea typeface="Barlow"/>
              <a:cs typeface="Barlow"/>
              <a:sym typeface="Barlow"/>
            </a:endParaRPr>
          </a:p>
          <a:p>
            <a:pPr indent="0" lvl="0" marL="0" rtl="0" algn="ctr">
              <a:lnSpc>
                <a:spcPct val="150000"/>
              </a:lnSpc>
              <a:spcBef>
                <a:spcPts val="0"/>
              </a:spcBef>
              <a:spcAft>
                <a:spcPts val="0"/>
              </a:spcAft>
              <a:buNone/>
            </a:pPr>
            <a:r>
              <a:rPr b="1" lang="en-US" sz="2000">
                <a:latin typeface="Barlow"/>
                <a:ea typeface="Barlow"/>
                <a:cs typeface="Barlow"/>
                <a:sym typeface="Barlow"/>
              </a:rPr>
              <a:t>2019 Total Rides to Bus Stops: </a:t>
            </a:r>
            <a:r>
              <a:rPr b="1" lang="en-US" sz="2000">
                <a:solidFill>
                  <a:srgbClr val="FFFFFF"/>
                </a:solidFill>
                <a:latin typeface="Barlow"/>
                <a:ea typeface="Barlow"/>
                <a:cs typeface="Barlow"/>
                <a:sym typeface="Barlow"/>
              </a:rPr>
              <a:t>793</a:t>
            </a:r>
            <a:endParaRPr b="1" sz="200">
              <a:solidFill>
                <a:srgbClr val="FFFFFF"/>
              </a:solidFill>
              <a:latin typeface="Barlow"/>
              <a:ea typeface="Barlow"/>
              <a:cs typeface="Barlow"/>
              <a:sym typeface="Barlow"/>
            </a:endParaRPr>
          </a:p>
          <a:p>
            <a:pPr indent="0" lvl="0" marL="0" rtl="0" algn="ctr">
              <a:lnSpc>
                <a:spcPct val="150000"/>
              </a:lnSpc>
              <a:spcBef>
                <a:spcPts val="0"/>
              </a:spcBef>
              <a:spcAft>
                <a:spcPts val="0"/>
              </a:spcAft>
              <a:buNone/>
            </a:pPr>
            <a:r>
              <a:rPr b="1" lang="en-US" sz="2000">
                <a:latin typeface="Barlow"/>
                <a:ea typeface="Barlow"/>
                <a:cs typeface="Barlow"/>
                <a:sym typeface="Barlow"/>
              </a:rPr>
              <a:t>2020 Total Rides to Bus Stops: </a:t>
            </a:r>
            <a:r>
              <a:rPr b="1" lang="en-US" sz="2000">
                <a:solidFill>
                  <a:srgbClr val="FFFFFF"/>
                </a:solidFill>
                <a:latin typeface="Barlow"/>
                <a:ea typeface="Barlow"/>
                <a:cs typeface="Barlow"/>
                <a:sym typeface="Barlow"/>
              </a:rPr>
              <a:t>873</a:t>
            </a:r>
            <a:endParaRPr b="1" sz="200">
              <a:solidFill>
                <a:srgbClr val="FFFFFF"/>
              </a:solidFill>
              <a:latin typeface="Barlow"/>
              <a:ea typeface="Barlow"/>
              <a:cs typeface="Barlow"/>
              <a:sym typeface="Barlow"/>
            </a:endParaRPr>
          </a:p>
        </p:txBody>
      </p:sp>
      <p:sp>
        <p:nvSpPr>
          <p:cNvPr id="371" name="Google Shape;371;ge727263280_3_5"/>
          <p:cNvSpPr txBox="1"/>
          <p:nvPr/>
        </p:nvSpPr>
        <p:spPr>
          <a:xfrm>
            <a:off x="466200" y="3470450"/>
            <a:ext cx="11259600" cy="25551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200" u="sng">
                <a:latin typeface="Barlow"/>
                <a:ea typeface="Barlow"/>
                <a:cs typeface="Barlow"/>
                <a:sym typeface="Barlow"/>
              </a:rPr>
              <a:t>WMATA Bus Stops Combined Rides:</a:t>
            </a:r>
            <a:endParaRPr b="1" sz="2200">
              <a:latin typeface="Barlow"/>
              <a:ea typeface="Barlow"/>
              <a:cs typeface="Barlow"/>
              <a:sym typeface="Barlow"/>
            </a:endParaRPr>
          </a:p>
          <a:p>
            <a:pPr indent="0" lvl="0" marL="0" rtl="0" algn="ctr">
              <a:lnSpc>
                <a:spcPct val="150000"/>
              </a:lnSpc>
              <a:spcBef>
                <a:spcPts val="0"/>
              </a:spcBef>
              <a:spcAft>
                <a:spcPts val="0"/>
              </a:spcAft>
              <a:buNone/>
            </a:pPr>
            <a:r>
              <a:rPr b="1" lang="en-US" sz="2200">
                <a:latin typeface="Barlow"/>
                <a:ea typeface="Barlow"/>
                <a:cs typeface="Barlow"/>
                <a:sym typeface="Barlow"/>
              </a:rPr>
              <a:t>Total Rides: </a:t>
            </a:r>
            <a:r>
              <a:rPr b="1" lang="en-US" sz="2200">
                <a:solidFill>
                  <a:schemeClr val="lt1"/>
                </a:solidFill>
                <a:highlight>
                  <a:srgbClr val="0097A7"/>
                </a:highlight>
                <a:latin typeface="Barlow"/>
                <a:ea typeface="Barlow"/>
                <a:cs typeface="Barlow"/>
                <a:sym typeface="Barlow"/>
              </a:rPr>
              <a:t>1055 / 63% </a:t>
            </a:r>
            <a:r>
              <a:rPr b="1" lang="en-US" sz="1200">
                <a:solidFill>
                  <a:schemeClr val="lt1"/>
                </a:solidFill>
                <a:highlight>
                  <a:srgbClr val="0097A7"/>
                </a:highlight>
                <a:latin typeface="Barlow"/>
                <a:ea typeface="Barlow"/>
                <a:cs typeface="Barlow"/>
                <a:sym typeface="Barlow"/>
              </a:rPr>
              <a:t>of All  rides to bus stops</a:t>
            </a:r>
            <a:r>
              <a:rPr b="1" lang="en-US" sz="2200">
                <a:solidFill>
                  <a:schemeClr val="lt1"/>
                </a:solidFill>
                <a:highlight>
                  <a:srgbClr val="0097A7"/>
                </a:highlight>
                <a:latin typeface="Barlow"/>
                <a:ea typeface="Barlow"/>
                <a:cs typeface="Barlow"/>
                <a:sym typeface="Barlow"/>
              </a:rPr>
              <a:t>   </a:t>
            </a:r>
            <a:endParaRPr b="1" sz="2200">
              <a:latin typeface="Barlow"/>
              <a:ea typeface="Barlow"/>
              <a:cs typeface="Barlow"/>
              <a:sym typeface="Barlow"/>
            </a:endParaRPr>
          </a:p>
          <a:p>
            <a:pPr indent="0" lvl="0" marL="0" rtl="0" algn="ctr">
              <a:lnSpc>
                <a:spcPct val="150000"/>
              </a:lnSpc>
              <a:spcBef>
                <a:spcPts val="0"/>
              </a:spcBef>
              <a:spcAft>
                <a:spcPts val="0"/>
              </a:spcAft>
              <a:buNone/>
            </a:pPr>
            <a:r>
              <a:t/>
            </a:r>
            <a:endParaRPr b="1" sz="2200">
              <a:latin typeface="Barlow"/>
              <a:ea typeface="Barlow"/>
              <a:cs typeface="Barlow"/>
              <a:sym typeface="Barlow"/>
            </a:endParaRPr>
          </a:p>
          <a:p>
            <a:pPr indent="0" lvl="0" marL="0" rtl="0" algn="ctr">
              <a:lnSpc>
                <a:spcPct val="150000"/>
              </a:lnSpc>
              <a:spcBef>
                <a:spcPts val="0"/>
              </a:spcBef>
              <a:spcAft>
                <a:spcPts val="0"/>
              </a:spcAft>
              <a:buNone/>
            </a:pPr>
            <a:r>
              <a:rPr b="1" lang="en-US" sz="2200" u="sng">
                <a:latin typeface="Barlow"/>
                <a:ea typeface="Barlow"/>
                <a:cs typeface="Barlow"/>
                <a:sym typeface="Barlow"/>
              </a:rPr>
              <a:t>UMD Shuttle Bus Stops Combined Rides:</a:t>
            </a:r>
            <a:endParaRPr b="1" sz="2200">
              <a:latin typeface="Barlow"/>
              <a:ea typeface="Barlow"/>
              <a:cs typeface="Barlow"/>
              <a:sym typeface="Barlow"/>
            </a:endParaRPr>
          </a:p>
          <a:p>
            <a:pPr indent="0" lvl="0" marL="0" rtl="0" algn="ctr">
              <a:lnSpc>
                <a:spcPct val="150000"/>
              </a:lnSpc>
              <a:spcBef>
                <a:spcPts val="0"/>
              </a:spcBef>
              <a:spcAft>
                <a:spcPts val="0"/>
              </a:spcAft>
              <a:buNone/>
            </a:pPr>
            <a:r>
              <a:rPr b="1" lang="en-US" sz="2200">
                <a:latin typeface="Barlow"/>
                <a:ea typeface="Barlow"/>
                <a:cs typeface="Barlow"/>
                <a:sym typeface="Barlow"/>
              </a:rPr>
              <a:t>Total Rides: </a:t>
            </a:r>
            <a:r>
              <a:rPr b="1" lang="en-US" sz="2200">
                <a:solidFill>
                  <a:schemeClr val="lt1"/>
                </a:solidFill>
                <a:highlight>
                  <a:srgbClr val="0097A7"/>
                </a:highlight>
                <a:latin typeface="Barlow"/>
                <a:ea typeface="Barlow"/>
                <a:cs typeface="Barlow"/>
                <a:sym typeface="Barlow"/>
              </a:rPr>
              <a:t>611 / 37% </a:t>
            </a:r>
            <a:r>
              <a:rPr b="1" lang="en-US" sz="1200">
                <a:solidFill>
                  <a:schemeClr val="lt1"/>
                </a:solidFill>
                <a:highlight>
                  <a:srgbClr val="0097A7"/>
                </a:highlight>
                <a:latin typeface="Barlow"/>
                <a:ea typeface="Barlow"/>
                <a:cs typeface="Barlow"/>
                <a:sym typeface="Barlow"/>
              </a:rPr>
              <a:t>of All  rides to bus stops</a:t>
            </a:r>
            <a:r>
              <a:rPr b="1" lang="en-US" sz="2200">
                <a:solidFill>
                  <a:schemeClr val="lt1"/>
                </a:solidFill>
                <a:highlight>
                  <a:srgbClr val="0097A7"/>
                </a:highlight>
                <a:latin typeface="Barlow"/>
                <a:ea typeface="Barlow"/>
                <a:cs typeface="Barlow"/>
                <a:sym typeface="Barlow"/>
              </a:rPr>
              <a:t> </a:t>
            </a:r>
            <a:endParaRPr b="1" sz="2200">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75" name="Shape 375"/>
        <p:cNvGrpSpPr/>
        <p:nvPr/>
      </p:nvGrpSpPr>
      <p:grpSpPr>
        <a:xfrm>
          <a:off x="0" y="0"/>
          <a:ext cx="0" cy="0"/>
          <a:chOff x="0" y="0"/>
          <a:chExt cx="0" cy="0"/>
        </a:xfrm>
      </p:grpSpPr>
      <p:sp>
        <p:nvSpPr>
          <p:cNvPr id="376" name="Google Shape;376;ge727263280_3_11"/>
          <p:cNvSpPr txBox="1"/>
          <p:nvPr/>
        </p:nvSpPr>
        <p:spPr>
          <a:xfrm>
            <a:off x="2517300" y="0"/>
            <a:ext cx="7157400" cy="6957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Conclusion: Bus Stop Usage</a:t>
            </a:r>
            <a:endParaRPr b="1" sz="3850">
              <a:solidFill>
                <a:srgbClr val="0097A7"/>
              </a:solidFill>
              <a:latin typeface="Barlow"/>
              <a:ea typeface="Barlow"/>
              <a:cs typeface="Barlow"/>
              <a:sym typeface="Barlow"/>
            </a:endParaRPr>
          </a:p>
        </p:txBody>
      </p:sp>
      <p:sp>
        <p:nvSpPr>
          <p:cNvPr id="377" name="Google Shape;377;ge727263280_3_11"/>
          <p:cNvSpPr txBox="1"/>
          <p:nvPr/>
        </p:nvSpPr>
        <p:spPr>
          <a:xfrm>
            <a:off x="3291750" y="842638"/>
            <a:ext cx="5608500" cy="14160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000">
                <a:latin typeface="Barlow"/>
                <a:ea typeface="Barlow"/>
                <a:cs typeface="Barlow"/>
                <a:sym typeface="Barlow"/>
              </a:rPr>
              <a:t>Total Rides to Bus Stops: </a:t>
            </a:r>
            <a:r>
              <a:rPr b="1" lang="en-US" sz="2000">
                <a:solidFill>
                  <a:srgbClr val="FFFFFF"/>
                </a:solidFill>
                <a:latin typeface="Barlow"/>
                <a:ea typeface="Barlow"/>
                <a:cs typeface="Barlow"/>
                <a:sym typeface="Barlow"/>
              </a:rPr>
              <a:t>1666</a:t>
            </a:r>
            <a:endParaRPr b="1" sz="300">
              <a:solidFill>
                <a:srgbClr val="FFFFFF"/>
              </a:solidFill>
              <a:latin typeface="Barlow"/>
              <a:ea typeface="Barlow"/>
              <a:cs typeface="Barlow"/>
              <a:sym typeface="Barlow"/>
            </a:endParaRPr>
          </a:p>
          <a:p>
            <a:pPr indent="0" lvl="0" marL="0" rtl="0" algn="ctr">
              <a:lnSpc>
                <a:spcPct val="150000"/>
              </a:lnSpc>
              <a:spcBef>
                <a:spcPts val="0"/>
              </a:spcBef>
              <a:spcAft>
                <a:spcPts val="0"/>
              </a:spcAft>
              <a:buNone/>
            </a:pPr>
            <a:r>
              <a:rPr b="1" lang="en-US" sz="2000">
                <a:latin typeface="Barlow"/>
                <a:ea typeface="Barlow"/>
                <a:cs typeface="Barlow"/>
                <a:sym typeface="Barlow"/>
              </a:rPr>
              <a:t>2019 Total Rides to Bus Stops: </a:t>
            </a:r>
            <a:r>
              <a:rPr b="1" lang="en-US" sz="2000">
                <a:solidFill>
                  <a:srgbClr val="FFFFFF"/>
                </a:solidFill>
                <a:latin typeface="Barlow"/>
                <a:ea typeface="Barlow"/>
                <a:cs typeface="Barlow"/>
                <a:sym typeface="Barlow"/>
              </a:rPr>
              <a:t>793</a:t>
            </a:r>
            <a:endParaRPr b="1" sz="200">
              <a:solidFill>
                <a:srgbClr val="FFFFFF"/>
              </a:solidFill>
              <a:latin typeface="Barlow"/>
              <a:ea typeface="Barlow"/>
              <a:cs typeface="Barlow"/>
              <a:sym typeface="Barlow"/>
            </a:endParaRPr>
          </a:p>
          <a:p>
            <a:pPr indent="0" lvl="0" marL="0" rtl="0" algn="ctr">
              <a:lnSpc>
                <a:spcPct val="150000"/>
              </a:lnSpc>
              <a:spcBef>
                <a:spcPts val="0"/>
              </a:spcBef>
              <a:spcAft>
                <a:spcPts val="0"/>
              </a:spcAft>
              <a:buNone/>
            </a:pPr>
            <a:r>
              <a:rPr b="1" lang="en-US" sz="2000">
                <a:latin typeface="Barlow"/>
                <a:ea typeface="Barlow"/>
                <a:cs typeface="Barlow"/>
                <a:sym typeface="Barlow"/>
              </a:rPr>
              <a:t>2020 Total Rides to Bus Stops: </a:t>
            </a:r>
            <a:r>
              <a:rPr b="1" lang="en-US" sz="2000">
                <a:solidFill>
                  <a:srgbClr val="FFFFFF"/>
                </a:solidFill>
                <a:latin typeface="Barlow"/>
                <a:ea typeface="Barlow"/>
                <a:cs typeface="Barlow"/>
                <a:sym typeface="Barlow"/>
              </a:rPr>
              <a:t>873</a:t>
            </a:r>
            <a:endParaRPr b="1" sz="200">
              <a:solidFill>
                <a:srgbClr val="FFFFFF"/>
              </a:solidFill>
              <a:latin typeface="Barlow"/>
              <a:ea typeface="Barlow"/>
              <a:cs typeface="Barlow"/>
              <a:sym typeface="Barlow"/>
            </a:endParaRPr>
          </a:p>
        </p:txBody>
      </p:sp>
      <p:sp>
        <p:nvSpPr>
          <p:cNvPr id="378" name="Google Shape;378;ge727263280_3_11"/>
          <p:cNvSpPr txBox="1"/>
          <p:nvPr/>
        </p:nvSpPr>
        <p:spPr>
          <a:xfrm>
            <a:off x="466200" y="2405575"/>
            <a:ext cx="11259600" cy="39096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US" sz="2200" u="sng">
                <a:latin typeface="Barlow"/>
                <a:ea typeface="Barlow"/>
                <a:cs typeface="Barlow"/>
                <a:sym typeface="Barlow"/>
              </a:rPr>
              <a:t>WMATA Bus Stops Combined Rides:</a:t>
            </a:r>
            <a:endParaRPr b="1" sz="2200">
              <a:solidFill>
                <a:schemeClr val="lt1"/>
              </a:solidFill>
              <a:highlight>
                <a:srgbClr val="0097A7"/>
              </a:highlight>
              <a:latin typeface="Barlow"/>
              <a:ea typeface="Barlow"/>
              <a:cs typeface="Barlow"/>
              <a:sym typeface="Barlow"/>
            </a:endParaRPr>
          </a:p>
          <a:p>
            <a:pPr indent="0" lvl="0" marL="0" rtl="0" algn="ctr">
              <a:lnSpc>
                <a:spcPct val="100000"/>
              </a:lnSpc>
              <a:spcBef>
                <a:spcPts val="0"/>
              </a:spcBef>
              <a:spcAft>
                <a:spcPts val="0"/>
              </a:spcAft>
              <a:buNone/>
            </a:pPr>
            <a:r>
              <a:rPr b="1" lang="en-US" sz="2200">
                <a:solidFill>
                  <a:schemeClr val="lt1"/>
                </a:solidFill>
                <a:highlight>
                  <a:srgbClr val="0097A7"/>
                </a:highlight>
                <a:latin typeface="Barlow"/>
                <a:ea typeface="Barlow"/>
                <a:cs typeface="Barlow"/>
                <a:sym typeface="Barlow"/>
              </a:rPr>
              <a:t>Popular Stops  </a:t>
            </a:r>
            <a:endParaRPr b="1" sz="2200">
              <a:solidFill>
                <a:schemeClr val="lt1"/>
              </a:solidFill>
              <a:highlight>
                <a:srgbClr val="0097A7"/>
              </a:highlight>
              <a:latin typeface="Barlow"/>
              <a:ea typeface="Barlow"/>
              <a:cs typeface="Barlow"/>
              <a:sym typeface="Barlow"/>
            </a:endParaRPr>
          </a:p>
          <a:p>
            <a:pPr indent="0" lvl="0" marL="0" rtl="0" algn="ctr">
              <a:lnSpc>
                <a:spcPct val="100000"/>
              </a:lnSpc>
              <a:spcBef>
                <a:spcPts val="0"/>
              </a:spcBef>
              <a:spcAft>
                <a:spcPts val="0"/>
              </a:spcAft>
              <a:buNone/>
            </a:pPr>
            <a:r>
              <a:rPr b="1" lang="en-US" sz="2200">
                <a:solidFill>
                  <a:schemeClr val="lt1"/>
                </a:solidFill>
                <a:latin typeface="Barlow"/>
                <a:ea typeface="Barlow"/>
                <a:cs typeface="Barlow"/>
                <a:sym typeface="Barlow"/>
              </a:rPr>
              <a:t>622 </a:t>
            </a:r>
            <a:r>
              <a:rPr b="1" lang="en-US" sz="2200">
                <a:latin typeface="Barlow"/>
                <a:ea typeface="Barlow"/>
                <a:cs typeface="Barlow"/>
                <a:sym typeface="Barlow"/>
              </a:rPr>
              <a:t>Rides to </a:t>
            </a:r>
            <a:r>
              <a:rPr b="1" i="1" lang="en-US" sz="2200">
                <a:latin typeface="Barlow"/>
                <a:ea typeface="Barlow"/>
                <a:cs typeface="Barlow"/>
                <a:sym typeface="Barlow"/>
              </a:rPr>
              <a:t>“Baltimore AVE + Lakeland”</a:t>
            </a:r>
            <a:endParaRPr b="1" i="1" sz="2200">
              <a:latin typeface="Barlow"/>
              <a:ea typeface="Barlow"/>
              <a:cs typeface="Barlow"/>
              <a:sym typeface="Barlow"/>
            </a:endParaRPr>
          </a:p>
          <a:p>
            <a:pPr indent="0" lvl="0" marL="0" rtl="0" algn="ctr">
              <a:lnSpc>
                <a:spcPct val="100000"/>
              </a:lnSpc>
              <a:spcBef>
                <a:spcPts val="0"/>
              </a:spcBef>
              <a:spcAft>
                <a:spcPts val="0"/>
              </a:spcAft>
              <a:buNone/>
            </a:pPr>
            <a:r>
              <a:rPr b="1" lang="en-US" sz="2200">
                <a:solidFill>
                  <a:schemeClr val="lt1"/>
                </a:solidFill>
                <a:latin typeface="Barlow"/>
                <a:ea typeface="Barlow"/>
                <a:cs typeface="Barlow"/>
                <a:sym typeface="Barlow"/>
              </a:rPr>
              <a:t>120</a:t>
            </a:r>
            <a:r>
              <a:rPr b="1" lang="en-US" sz="2200">
                <a:latin typeface="Barlow"/>
                <a:ea typeface="Barlow"/>
                <a:cs typeface="Barlow"/>
                <a:sym typeface="Barlow"/>
              </a:rPr>
              <a:t> Rides to </a:t>
            </a:r>
            <a:r>
              <a:rPr b="1" i="1" lang="en-US" sz="2200">
                <a:latin typeface="Barlow"/>
                <a:ea typeface="Barlow"/>
                <a:cs typeface="Barlow"/>
                <a:sym typeface="Barlow"/>
              </a:rPr>
              <a:t>“Baltimore AVE + Regent DR”</a:t>
            </a:r>
            <a:endParaRPr b="1" i="1" sz="2200">
              <a:latin typeface="Barlow"/>
              <a:ea typeface="Barlow"/>
              <a:cs typeface="Barlow"/>
              <a:sym typeface="Barlow"/>
            </a:endParaRPr>
          </a:p>
          <a:p>
            <a:pPr indent="0" lvl="0" marL="0" rtl="0" algn="ctr">
              <a:lnSpc>
                <a:spcPct val="100000"/>
              </a:lnSpc>
              <a:spcBef>
                <a:spcPts val="0"/>
              </a:spcBef>
              <a:spcAft>
                <a:spcPts val="0"/>
              </a:spcAft>
              <a:buNone/>
            </a:pPr>
            <a:r>
              <a:t/>
            </a:r>
            <a:endParaRPr b="1" sz="2200">
              <a:latin typeface="Barlow"/>
              <a:ea typeface="Barlow"/>
              <a:cs typeface="Barlow"/>
              <a:sym typeface="Barlow"/>
            </a:endParaRPr>
          </a:p>
          <a:p>
            <a:pPr indent="0" lvl="0" marL="0" rtl="0" algn="ctr">
              <a:lnSpc>
                <a:spcPct val="100000"/>
              </a:lnSpc>
              <a:spcBef>
                <a:spcPts val="0"/>
              </a:spcBef>
              <a:spcAft>
                <a:spcPts val="0"/>
              </a:spcAft>
              <a:buNone/>
            </a:pPr>
            <a:r>
              <a:rPr b="1" lang="en-US" sz="2200" u="sng">
                <a:latin typeface="Barlow"/>
                <a:ea typeface="Barlow"/>
                <a:cs typeface="Barlow"/>
                <a:sym typeface="Barlow"/>
              </a:rPr>
              <a:t>Shuttle-UM Bus Stops Combined Rides:</a:t>
            </a:r>
            <a:endParaRPr b="1" sz="2200" u="sng">
              <a:latin typeface="Barlow"/>
              <a:ea typeface="Barlow"/>
              <a:cs typeface="Barlow"/>
              <a:sym typeface="Barlow"/>
            </a:endParaRPr>
          </a:p>
          <a:p>
            <a:pPr indent="0" lvl="0" marL="0" rtl="0" algn="ctr">
              <a:lnSpc>
                <a:spcPct val="100000"/>
              </a:lnSpc>
              <a:spcBef>
                <a:spcPts val="0"/>
              </a:spcBef>
              <a:spcAft>
                <a:spcPts val="0"/>
              </a:spcAft>
              <a:buNone/>
            </a:pPr>
            <a:r>
              <a:rPr b="1" lang="en-US" sz="2200">
                <a:solidFill>
                  <a:schemeClr val="lt1"/>
                </a:solidFill>
                <a:highlight>
                  <a:srgbClr val="0097A7"/>
                </a:highlight>
                <a:latin typeface="Barlow"/>
                <a:ea typeface="Barlow"/>
                <a:cs typeface="Barlow"/>
                <a:sym typeface="Barlow"/>
              </a:rPr>
              <a:t>Popular Stops</a:t>
            </a:r>
            <a:endParaRPr b="1" sz="2200">
              <a:solidFill>
                <a:schemeClr val="lt1"/>
              </a:solidFill>
              <a:highlight>
                <a:srgbClr val="0097A7"/>
              </a:highlight>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b="1" lang="en-US" sz="2200">
                <a:solidFill>
                  <a:schemeClr val="lt1"/>
                </a:solidFill>
                <a:latin typeface="Barlow"/>
                <a:ea typeface="Barlow"/>
                <a:cs typeface="Barlow"/>
                <a:sym typeface="Barlow"/>
              </a:rPr>
              <a:t>248</a:t>
            </a:r>
            <a:r>
              <a:rPr b="1" lang="en-US" sz="2200">
                <a:solidFill>
                  <a:schemeClr val="dk1"/>
                </a:solidFill>
                <a:latin typeface="Barlow"/>
                <a:ea typeface="Barlow"/>
                <a:cs typeface="Barlow"/>
                <a:sym typeface="Barlow"/>
              </a:rPr>
              <a:t> Rides to </a:t>
            </a:r>
            <a:r>
              <a:rPr b="1" i="1" lang="en-US" sz="2200">
                <a:solidFill>
                  <a:schemeClr val="dk1"/>
                </a:solidFill>
                <a:latin typeface="Barlow"/>
                <a:ea typeface="Barlow"/>
                <a:cs typeface="Barlow"/>
                <a:sym typeface="Barlow"/>
              </a:rPr>
              <a:t>“La Plata-Hall”</a:t>
            </a:r>
            <a:endParaRPr b="1" i="1" sz="2200">
              <a:solidFill>
                <a:srgbClr val="FFFFFF"/>
              </a:solidFill>
              <a:latin typeface="Barlow"/>
              <a:ea typeface="Barlow"/>
              <a:cs typeface="Barlow"/>
              <a:sym typeface="Barlow"/>
            </a:endParaRPr>
          </a:p>
          <a:p>
            <a:pPr indent="0" lvl="0" marL="0" rtl="0" algn="ctr">
              <a:lnSpc>
                <a:spcPct val="100000"/>
              </a:lnSpc>
              <a:spcBef>
                <a:spcPts val="0"/>
              </a:spcBef>
              <a:spcAft>
                <a:spcPts val="0"/>
              </a:spcAft>
              <a:buNone/>
            </a:pPr>
            <a:r>
              <a:rPr b="1" lang="en-US" sz="2200">
                <a:solidFill>
                  <a:srgbClr val="FFFFFF"/>
                </a:solidFill>
                <a:latin typeface="Barlow"/>
                <a:ea typeface="Barlow"/>
                <a:cs typeface="Barlow"/>
                <a:sym typeface="Barlow"/>
              </a:rPr>
              <a:t>145</a:t>
            </a:r>
            <a:r>
              <a:rPr b="1" lang="en-US" sz="2200">
                <a:solidFill>
                  <a:srgbClr val="D9D9D9"/>
                </a:solidFill>
                <a:latin typeface="Barlow"/>
                <a:ea typeface="Barlow"/>
                <a:cs typeface="Barlow"/>
                <a:sym typeface="Barlow"/>
              </a:rPr>
              <a:t> </a:t>
            </a:r>
            <a:r>
              <a:rPr b="1" lang="en-US" sz="2200">
                <a:latin typeface="Barlow"/>
                <a:ea typeface="Barlow"/>
                <a:cs typeface="Barlow"/>
                <a:sym typeface="Barlow"/>
              </a:rPr>
              <a:t>Rides to </a:t>
            </a:r>
            <a:r>
              <a:rPr b="1" i="1" lang="en-US" sz="2200">
                <a:latin typeface="Barlow"/>
                <a:ea typeface="Barlow"/>
                <a:cs typeface="Barlow"/>
                <a:sym typeface="Barlow"/>
              </a:rPr>
              <a:t>“South Campus Commons 1 &amp; 2”</a:t>
            </a:r>
            <a:endParaRPr b="1" i="1" sz="2200">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b="1" lang="en-US" sz="2200">
                <a:solidFill>
                  <a:schemeClr val="lt1"/>
                </a:solidFill>
                <a:latin typeface="Barlow"/>
                <a:ea typeface="Barlow"/>
                <a:cs typeface="Barlow"/>
                <a:sym typeface="Barlow"/>
              </a:rPr>
              <a:t>51</a:t>
            </a:r>
            <a:r>
              <a:rPr b="1" lang="en-US" sz="2200">
                <a:solidFill>
                  <a:schemeClr val="dk1"/>
                </a:solidFill>
                <a:latin typeface="Barlow"/>
                <a:ea typeface="Barlow"/>
                <a:cs typeface="Barlow"/>
                <a:sym typeface="Barlow"/>
              </a:rPr>
              <a:t> Rides to </a:t>
            </a:r>
            <a:r>
              <a:rPr b="1" i="1" lang="en-US" sz="2200">
                <a:solidFill>
                  <a:schemeClr val="dk1"/>
                </a:solidFill>
                <a:latin typeface="Barlow"/>
                <a:ea typeface="Barlow"/>
                <a:cs typeface="Barlow"/>
                <a:sym typeface="Barlow"/>
              </a:rPr>
              <a:t>“University View”</a:t>
            </a:r>
            <a:endParaRPr b="1" i="1" sz="2200">
              <a:solidFill>
                <a:schemeClr val="dk1"/>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b="1" lang="en-US" sz="2200">
                <a:solidFill>
                  <a:schemeClr val="lt1"/>
                </a:solidFill>
                <a:latin typeface="Barlow"/>
                <a:ea typeface="Barlow"/>
                <a:cs typeface="Barlow"/>
                <a:sym typeface="Barlow"/>
              </a:rPr>
              <a:t>28</a:t>
            </a:r>
            <a:r>
              <a:rPr b="1" lang="en-US" sz="2200">
                <a:solidFill>
                  <a:schemeClr val="dk1"/>
                </a:solidFill>
                <a:latin typeface="Barlow"/>
                <a:ea typeface="Barlow"/>
                <a:cs typeface="Barlow"/>
                <a:sym typeface="Barlow"/>
              </a:rPr>
              <a:t> Rides to </a:t>
            </a:r>
            <a:r>
              <a:rPr b="1" i="1" lang="en-US" sz="2200">
                <a:solidFill>
                  <a:schemeClr val="dk1"/>
                </a:solidFill>
                <a:latin typeface="Barlow"/>
                <a:ea typeface="Barlow"/>
                <a:cs typeface="Barlow"/>
                <a:sym typeface="Barlow"/>
              </a:rPr>
              <a:t>“College Park Shopping Center”</a:t>
            </a:r>
            <a:endParaRPr b="1" i="1" sz="2200">
              <a:latin typeface="Barlow"/>
              <a:ea typeface="Barlow"/>
              <a:cs typeface="Barlow"/>
              <a:sym typeface="Barlow"/>
            </a:endParaRPr>
          </a:p>
        </p:txBody>
      </p:sp>
      <p:sp>
        <p:nvSpPr>
          <p:cNvPr id="379" name="Google Shape;379;ge727263280_3_11"/>
          <p:cNvSpPr/>
          <p:nvPr/>
        </p:nvSpPr>
        <p:spPr>
          <a:xfrm>
            <a:off x="3086400" y="4968400"/>
            <a:ext cx="5991900" cy="1263600"/>
          </a:xfrm>
          <a:prstGeom prst="bracketPair">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83" name="Shape 383"/>
        <p:cNvGrpSpPr/>
        <p:nvPr/>
      </p:nvGrpSpPr>
      <p:grpSpPr>
        <a:xfrm>
          <a:off x="0" y="0"/>
          <a:ext cx="0" cy="0"/>
          <a:chOff x="0" y="0"/>
          <a:chExt cx="0" cy="0"/>
        </a:xfrm>
      </p:grpSpPr>
      <p:pic>
        <p:nvPicPr>
          <p:cNvPr id="384" name="Google Shape;384;ge6844968cc_1_8"/>
          <p:cNvPicPr preferRelativeResize="0"/>
          <p:nvPr/>
        </p:nvPicPr>
        <p:blipFill rotWithShape="1">
          <a:blip r:embed="rId3">
            <a:alphaModFix amt="24000"/>
          </a:blip>
          <a:srcRect b="25003" l="0" r="0" t="0"/>
          <a:stretch/>
        </p:blipFill>
        <p:spPr>
          <a:xfrm>
            <a:off x="0" y="0"/>
            <a:ext cx="12192000" cy="6858002"/>
          </a:xfrm>
          <a:prstGeom prst="rect">
            <a:avLst/>
          </a:prstGeom>
          <a:noFill/>
          <a:ln>
            <a:noFill/>
          </a:ln>
        </p:spPr>
      </p:pic>
      <p:sp>
        <p:nvSpPr>
          <p:cNvPr id="385" name="Google Shape;385;ge6844968cc_1_8"/>
          <p:cNvSpPr txBox="1"/>
          <p:nvPr>
            <p:ph type="title"/>
          </p:nvPr>
        </p:nvSpPr>
        <p:spPr>
          <a:xfrm>
            <a:off x="1757850" y="2568450"/>
            <a:ext cx="8676300" cy="1721100"/>
          </a:xfrm>
          <a:prstGeom prst="rect">
            <a:avLst/>
          </a:prstGeom>
          <a:noFill/>
          <a:ln>
            <a:noFill/>
          </a:ln>
          <a:effectLst>
            <a:outerShdw blurRad="28575" rotWithShape="0" algn="bl" dir="5400000" dist="19050">
              <a:srgbClr val="000000">
                <a:alpha val="50000"/>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Arial"/>
              <a:buNone/>
            </a:pPr>
            <a:r>
              <a:rPr b="1" lang="en-US" sz="4800">
                <a:solidFill>
                  <a:schemeClr val="dk1"/>
                </a:solidFill>
                <a:latin typeface="Barlow"/>
                <a:ea typeface="Barlow"/>
                <a:cs typeface="Barlow"/>
                <a:sym typeface="Barlow"/>
              </a:rPr>
              <a:t>INVESTIGATE </a:t>
            </a:r>
            <a:r>
              <a:rPr b="1" lang="en-US" sz="4800">
                <a:solidFill>
                  <a:schemeClr val="dk1"/>
                </a:solidFill>
                <a:latin typeface="Barlow"/>
                <a:ea typeface="Barlow"/>
                <a:cs typeface="Barlow"/>
                <a:sym typeface="Barlow"/>
              </a:rPr>
              <a:t>POPULAR E-SCOOTER PARKING AREAS </a:t>
            </a:r>
            <a:r>
              <a:rPr b="1" lang="en-US" sz="4800">
                <a:solidFill>
                  <a:schemeClr val="dk1"/>
                </a:solidFill>
                <a:latin typeface="Barlow"/>
                <a:ea typeface="Barlow"/>
                <a:cs typeface="Barlow"/>
                <a:sym typeface="Barlow"/>
              </a:rPr>
              <a:t> </a:t>
            </a:r>
            <a:endParaRPr b="1">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85"/>
                                        </p:tgtEl>
                                        <p:attrNameLst>
                                          <p:attrName>style.visibility</p:attrName>
                                        </p:attrNameLst>
                                      </p:cBhvr>
                                      <p:to>
                                        <p:strVal val="visible"/>
                                      </p:to>
                                    </p:set>
                                    <p:animEffect filter="fade" transition="in">
                                      <p:cBhvr>
                                        <p:cTn dur="4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89" name="Shape 389"/>
        <p:cNvGrpSpPr/>
        <p:nvPr/>
      </p:nvGrpSpPr>
      <p:grpSpPr>
        <a:xfrm>
          <a:off x="0" y="0"/>
          <a:ext cx="0" cy="0"/>
          <a:chOff x="0" y="0"/>
          <a:chExt cx="0" cy="0"/>
        </a:xfrm>
      </p:grpSpPr>
      <p:grpSp>
        <p:nvGrpSpPr>
          <p:cNvPr id="390" name="Google Shape;390;ge733e5217c_1_0"/>
          <p:cNvGrpSpPr/>
          <p:nvPr/>
        </p:nvGrpSpPr>
        <p:grpSpPr>
          <a:xfrm>
            <a:off x="437750" y="858700"/>
            <a:ext cx="7578148" cy="5778658"/>
            <a:chOff x="437750" y="723925"/>
            <a:chExt cx="7578148" cy="5778658"/>
          </a:xfrm>
        </p:grpSpPr>
        <p:pic>
          <p:nvPicPr>
            <p:cNvPr id="391" name="Google Shape;391;ge733e5217c_1_0"/>
            <p:cNvPicPr preferRelativeResize="0"/>
            <p:nvPr/>
          </p:nvPicPr>
          <p:blipFill rotWithShape="1">
            <a:blip r:embed="rId3">
              <a:alphaModFix/>
            </a:blip>
            <a:srcRect b="670" l="0" r="0" t="670"/>
            <a:stretch/>
          </p:blipFill>
          <p:spPr>
            <a:xfrm>
              <a:off x="437750" y="723925"/>
              <a:ext cx="7578148" cy="5778658"/>
            </a:xfrm>
            <a:prstGeom prst="rect">
              <a:avLst/>
            </a:prstGeom>
            <a:noFill/>
            <a:ln cap="flat" cmpd="sng" w="38100">
              <a:solidFill>
                <a:srgbClr val="000000"/>
              </a:solidFill>
              <a:prstDash val="solid"/>
              <a:round/>
              <a:headEnd len="sm" w="sm" type="none"/>
              <a:tailEnd len="sm" w="sm" type="none"/>
            </a:ln>
          </p:spPr>
        </p:pic>
        <p:sp>
          <p:nvSpPr>
            <p:cNvPr id="392" name="Google Shape;392;ge733e5217c_1_0"/>
            <p:cNvSpPr/>
            <p:nvPr/>
          </p:nvSpPr>
          <p:spPr>
            <a:xfrm rot="-3165064">
              <a:off x="4393891" y="3262430"/>
              <a:ext cx="1242567" cy="219005"/>
            </a:xfrm>
            <a:prstGeom prst="leftArrow">
              <a:avLst>
                <a:gd fmla="val 50000" name="adj1"/>
                <a:gd fmla="val 50000" name="adj2"/>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e733e5217c_1_0"/>
            <p:cNvSpPr/>
            <p:nvPr/>
          </p:nvSpPr>
          <p:spPr>
            <a:xfrm>
              <a:off x="1270750" y="564415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grpSp>
      <p:sp>
        <p:nvSpPr>
          <p:cNvPr id="394" name="Google Shape;394;ge733e5217c_1_0"/>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Target Location (2019) </a:t>
            </a:r>
            <a:endParaRPr b="1" sz="3850">
              <a:solidFill>
                <a:srgbClr val="0097A7"/>
              </a:solidFill>
              <a:latin typeface="Barlow"/>
              <a:ea typeface="Barlow"/>
              <a:cs typeface="Barlow"/>
              <a:sym typeface="Barlow"/>
            </a:endParaRPr>
          </a:p>
        </p:txBody>
      </p:sp>
      <p:sp>
        <p:nvSpPr>
          <p:cNvPr id="395" name="Google Shape;395;ge733e5217c_1_0"/>
          <p:cNvSpPr txBox="1"/>
          <p:nvPr/>
        </p:nvSpPr>
        <p:spPr>
          <a:xfrm>
            <a:off x="8298125" y="2245650"/>
            <a:ext cx="3291600" cy="236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latin typeface="Barlow"/>
                <a:ea typeface="Barlow"/>
                <a:cs typeface="Barlow"/>
                <a:sym typeface="Barlow"/>
              </a:rPr>
              <a:t>The Target on Baltimore Ave. in College Park had a high concentration of rides in 2019, but there was no scooter station (at the time).</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ge733e5217c_1_10"/>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Target Location (2019) </a:t>
            </a:r>
            <a:endParaRPr b="1" sz="3850">
              <a:solidFill>
                <a:srgbClr val="0097A7"/>
              </a:solidFill>
              <a:latin typeface="Barlow"/>
              <a:ea typeface="Barlow"/>
              <a:cs typeface="Barlow"/>
              <a:sym typeface="Barlow"/>
            </a:endParaRPr>
          </a:p>
        </p:txBody>
      </p:sp>
      <p:pic>
        <p:nvPicPr>
          <p:cNvPr id="401" name="Google Shape;401;ge733e5217c_1_10"/>
          <p:cNvPicPr preferRelativeResize="0"/>
          <p:nvPr/>
        </p:nvPicPr>
        <p:blipFill rotWithShape="1">
          <a:blip r:embed="rId3">
            <a:alphaModFix/>
          </a:blip>
          <a:srcRect b="661" l="0" r="0" t="661"/>
          <a:stretch/>
        </p:blipFill>
        <p:spPr>
          <a:xfrm>
            <a:off x="437825" y="889975"/>
            <a:ext cx="7578148" cy="5780317"/>
          </a:xfrm>
          <a:prstGeom prst="rect">
            <a:avLst/>
          </a:prstGeom>
          <a:noFill/>
          <a:ln cap="flat" cmpd="sng" w="38100">
            <a:solidFill>
              <a:srgbClr val="000000"/>
            </a:solidFill>
            <a:prstDash val="solid"/>
            <a:round/>
            <a:headEnd len="sm" w="sm" type="none"/>
            <a:tailEnd len="sm" w="sm" type="none"/>
          </a:ln>
        </p:spPr>
      </p:pic>
      <p:sp>
        <p:nvSpPr>
          <p:cNvPr id="402" name="Google Shape;402;ge733e5217c_1_10"/>
          <p:cNvSpPr/>
          <p:nvPr/>
        </p:nvSpPr>
        <p:spPr>
          <a:xfrm>
            <a:off x="1270825" y="581020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
        <p:nvSpPr>
          <p:cNvPr id="403" name="Google Shape;403;ge733e5217c_1_10"/>
          <p:cNvSpPr txBox="1"/>
          <p:nvPr/>
        </p:nvSpPr>
        <p:spPr>
          <a:xfrm>
            <a:off x="8298125" y="2245650"/>
            <a:ext cx="3291600" cy="236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latin typeface="Barlow"/>
                <a:ea typeface="Barlow"/>
                <a:cs typeface="Barlow"/>
                <a:sym typeface="Barlow"/>
              </a:rPr>
              <a:t>The Target on Baltimore Ave. in College Park had a high concentration of rides in 2019, but there was no scooter station (at the time).</a:t>
            </a:r>
            <a:endParaRPr sz="1900"/>
          </a:p>
        </p:txBody>
      </p:sp>
      <p:sp>
        <p:nvSpPr>
          <p:cNvPr id="404" name="Google Shape;404;ge733e5217c_1_10"/>
          <p:cNvSpPr txBox="1"/>
          <p:nvPr/>
        </p:nvSpPr>
        <p:spPr>
          <a:xfrm rot="-1791">
            <a:off x="5206750" y="3921723"/>
            <a:ext cx="1151400" cy="384900"/>
          </a:xfrm>
          <a:prstGeom prst="rect">
            <a:avLst/>
          </a:prstGeom>
          <a:noFill/>
          <a:ln>
            <a:noFill/>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sz="1300">
                <a:latin typeface="Barlow"/>
                <a:ea typeface="Barlow"/>
                <a:cs typeface="Barlow"/>
                <a:sym typeface="Barlow"/>
              </a:rPr>
              <a:t>Target</a:t>
            </a:r>
            <a:endParaRPr b="1" sz="1300">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92" name="Shape 192"/>
        <p:cNvGrpSpPr/>
        <p:nvPr/>
      </p:nvGrpSpPr>
      <p:grpSpPr>
        <a:xfrm>
          <a:off x="0" y="0"/>
          <a:ext cx="0" cy="0"/>
          <a:chOff x="0" y="0"/>
          <a:chExt cx="0" cy="0"/>
        </a:xfrm>
      </p:grpSpPr>
      <p:sp>
        <p:nvSpPr>
          <p:cNvPr id="193" name="Google Shape;193;ge7205135eb_3_108"/>
          <p:cNvSpPr txBox="1"/>
          <p:nvPr>
            <p:ph idx="4294967295" type="title"/>
          </p:nvPr>
        </p:nvSpPr>
        <p:spPr>
          <a:xfrm>
            <a:off x="4647150" y="89675"/>
            <a:ext cx="3348900" cy="9999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b="1" lang="en-US" sz="5000">
                <a:latin typeface="Barlow"/>
                <a:ea typeface="Barlow"/>
                <a:cs typeface="Barlow"/>
                <a:sym typeface="Barlow"/>
              </a:rPr>
              <a:t>DA</a:t>
            </a:r>
            <a:r>
              <a:rPr b="1" lang="en-US" sz="5000">
                <a:solidFill>
                  <a:srgbClr val="0097A7"/>
                </a:solidFill>
                <a:latin typeface="Barlow"/>
                <a:ea typeface="Barlow"/>
                <a:cs typeface="Barlow"/>
                <a:sym typeface="Barlow"/>
              </a:rPr>
              <a:t>TASETS</a:t>
            </a:r>
            <a:endParaRPr b="1" sz="5000">
              <a:solidFill>
                <a:srgbClr val="0097A7"/>
              </a:solidFill>
              <a:latin typeface="Barlow"/>
              <a:ea typeface="Barlow"/>
              <a:cs typeface="Barlow"/>
              <a:sym typeface="Barlow"/>
            </a:endParaRPr>
          </a:p>
        </p:txBody>
      </p:sp>
      <p:sp>
        <p:nvSpPr>
          <p:cNvPr id="194" name="Google Shape;194;ge7205135eb_3_108"/>
          <p:cNvSpPr txBox="1"/>
          <p:nvPr>
            <p:ph idx="4294967295" type="body"/>
          </p:nvPr>
        </p:nvSpPr>
        <p:spPr>
          <a:xfrm>
            <a:off x="0" y="1172075"/>
            <a:ext cx="6888600" cy="3801000"/>
          </a:xfrm>
          <a:prstGeom prst="rect">
            <a:avLst/>
          </a:prstGeom>
          <a:noFill/>
          <a:ln>
            <a:noFill/>
          </a:ln>
          <a:effectLst>
            <a:outerShdw rotWithShape="0" algn="bl">
              <a:srgbClr val="000000">
                <a:alpha val="50000"/>
              </a:srgbClr>
            </a:outerShdw>
          </a:effectLst>
        </p:spPr>
        <p:txBody>
          <a:bodyPr anchorCtr="0" anchor="ctr" bIns="45700" lIns="91425" spcFirstLastPara="1" rIns="91425" wrap="square" tIns="45700">
            <a:noAutofit/>
          </a:bodyPr>
          <a:lstStyle/>
          <a:p>
            <a:pPr indent="-336550" lvl="0" marL="457200" rtl="0" algn="l">
              <a:spcBef>
                <a:spcPts val="0"/>
              </a:spcBef>
              <a:spcAft>
                <a:spcPts val="0"/>
              </a:spcAft>
              <a:buClr>
                <a:schemeClr val="dk1"/>
              </a:buClr>
              <a:buSzPts val="1700"/>
              <a:buFont typeface="Barlow"/>
              <a:buChar char="●"/>
            </a:pPr>
            <a:r>
              <a:rPr b="1" lang="en-US" sz="1700">
                <a:solidFill>
                  <a:schemeClr val="dk1"/>
                </a:solidFill>
                <a:latin typeface="Barlow"/>
                <a:ea typeface="Barlow"/>
                <a:cs typeface="Barlow"/>
                <a:sym typeface="Barlow"/>
              </a:rPr>
              <a:t>VeoRide data generated from individual rides  (CSV)</a:t>
            </a:r>
            <a:endParaRPr b="1" sz="1700">
              <a:solidFill>
                <a:schemeClr val="dk1"/>
              </a:solidFill>
              <a:latin typeface="Barlow"/>
              <a:ea typeface="Barlow"/>
              <a:cs typeface="Barlow"/>
              <a:sym typeface="Barlow"/>
            </a:endParaRPr>
          </a:p>
          <a:p>
            <a:pPr indent="-279400" lvl="1" marL="742950" rtl="0" algn="l">
              <a:lnSpc>
                <a:spcPct val="150000"/>
              </a:lnSpc>
              <a:spcBef>
                <a:spcPts val="960"/>
              </a:spcBef>
              <a:spcAft>
                <a:spcPts val="0"/>
              </a:spcAft>
              <a:buClr>
                <a:schemeClr val="dk1"/>
              </a:buClr>
              <a:buSzPts val="1700"/>
              <a:buFont typeface="Barlow"/>
              <a:buChar char="○"/>
            </a:pPr>
            <a:r>
              <a:rPr lang="en-US" sz="1700">
                <a:solidFill>
                  <a:schemeClr val="dk1"/>
                </a:solidFill>
                <a:latin typeface="Barlow"/>
                <a:ea typeface="Barlow"/>
                <a:cs typeface="Barlow"/>
                <a:sym typeface="Barlow"/>
              </a:rPr>
              <a:t>The dataset comprises 62 days (October 2020 and October 2019) of historical data</a:t>
            </a:r>
            <a:endParaRPr sz="1700">
              <a:solidFill>
                <a:schemeClr val="dk1"/>
              </a:solidFill>
              <a:latin typeface="Barlow"/>
              <a:ea typeface="Barlow"/>
              <a:cs typeface="Barlow"/>
              <a:sym typeface="Barlow"/>
            </a:endParaRPr>
          </a:p>
          <a:p>
            <a:pPr indent="-279400" lvl="1" marL="742950" rtl="0" algn="l">
              <a:lnSpc>
                <a:spcPct val="150000"/>
              </a:lnSpc>
              <a:spcBef>
                <a:spcPts val="960"/>
              </a:spcBef>
              <a:spcAft>
                <a:spcPts val="0"/>
              </a:spcAft>
              <a:buClr>
                <a:schemeClr val="dk1"/>
              </a:buClr>
              <a:buSzPts val="1700"/>
              <a:buFont typeface="Barlow"/>
              <a:buChar char="○"/>
            </a:pPr>
            <a:r>
              <a:rPr lang="en-US" sz="1700">
                <a:solidFill>
                  <a:schemeClr val="dk1"/>
                </a:solidFill>
                <a:latin typeface="Barlow"/>
                <a:ea typeface="Barlow"/>
                <a:cs typeface="Barlow"/>
                <a:sym typeface="Barlow"/>
              </a:rPr>
              <a:t>Includes:</a:t>
            </a:r>
            <a:r>
              <a:rPr lang="en-US" sz="1700">
                <a:solidFill>
                  <a:schemeClr val="dk1"/>
                </a:solidFill>
                <a:latin typeface="Barlow"/>
                <a:ea typeface="Barlow"/>
                <a:cs typeface="Barlow"/>
                <a:sym typeface="Barlow"/>
              </a:rPr>
              <a:t> </a:t>
            </a:r>
            <a:r>
              <a:rPr i="1" lang="en-US" sz="1700">
                <a:solidFill>
                  <a:schemeClr val="dk1"/>
                </a:solidFill>
                <a:latin typeface="Barlow"/>
                <a:ea typeface="Barlow"/>
                <a:cs typeface="Barlow"/>
                <a:sym typeface="Barlow"/>
              </a:rPr>
              <a:t>RIDE ID, CUSTOMER ID, CREATED </a:t>
            </a:r>
            <a:r>
              <a:rPr lang="en-US" sz="1700">
                <a:solidFill>
                  <a:schemeClr val="dk1"/>
                </a:solidFill>
                <a:latin typeface="Barlow"/>
                <a:ea typeface="Barlow"/>
                <a:cs typeface="Barlow"/>
                <a:sym typeface="Barlow"/>
              </a:rPr>
              <a:t>(time), </a:t>
            </a:r>
            <a:r>
              <a:rPr i="1" lang="en-US" sz="1700">
                <a:solidFill>
                  <a:schemeClr val="dk1"/>
                </a:solidFill>
                <a:latin typeface="Barlow"/>
                <a:ea typeface="Barlow"/>
                <a:cs typeface="Barlow"/>
                <a:sym typeface="Barlow"/>
              </a:rPr>
              <a:t>START</a:t>
            </a:r>
            <a:r>
              <a:rPr lang="en-US" sz="1700">
                <a:solidFill>
                  <a:schemeClr val="dk1"/>
                </a:solidFill>
                <a:latin typeface="Barlow"/>
                <a:ea typeface="Barlow"/>
                <a:cs typeface="Barlow"/>
                <a:sym typeface="Barlow"/>
              </a:rPr>
              <a:t> (time), </a:t>
            </a:r>
            <a:r>
              <a:rPr i="1" lang="en-US" sz="1700">
                <a:solidFill>
                  <a:schemeClr val="dk1"/>
                </a:solidFill>
                <a:latin typeface="Barlow"/>
                <a:ea typeface="Barlow"/>
                <a:cs typeface="Barlow"/>
                <a:sym typeface="Barlow"/>
              </a:rPr>
              <a:t>END</a:t>
            </a:r>
            <a:r>
              <a:rPr lang="en-US" sz="1700">
                <a:solidFill>
                  <a:schemeClr val="dk1"/>
                </a:solidFill>
                <a:latin typeface="Barlow"/>
                <a:ea typeface="Barlow"/>
                <a:cs typeface="Barlow"/>
                <a:sym typeface="Barlow"/>
              </a:rPr>
              <a:t> (time), </a:t>
            </a:r>
            <a:r>
              <a:rPr i="1" lang="en-US" sz="1700">
                <a:solidFill>
                  <a:schemeClr val="dk1"/>
                </a:solidFill>
                <a:latin typeface="Barlow"/>
                <a:ea typeface="Barlow"/>
                <a:cs typeface="Barlow"/>
                <a:sym typeface="Barlow"/>
              </a:rPr>
              <a:t>DISTANCE</a:t>
            </a:r>
            <a:r>
              <a:rPr lang="en-US" sz="1700">
                <a:solidFill>
                  <a:schemeClr val="dk1"/>
                </a:solidFill>
                <a:latin typeface="Barlow"/>
                <a:ea typeface="Barlow"/>
                <a:cs typeface="Barlow"/>
                <a:sym typeface="Barlow"/>
              </a:rPr>
              <a:t>, </a:t>
            </a:r>
            <a:r>
              <a:rPr i="1" lang="en-US" sz="1700">
                <a:solidFill>
                  <a:schemeClr val="dk1"/>
                </a:solidFill>
                <a:latin typeface="Barlow"/>
                <a:ea typeface="Barlow"/>
                <a:cs typeface="Barlow"/>
                <a:sym typeface="Barlow"/>
              </a:rPr>
              <a:t>MINUTES</a:t>
            </a:r>
            <a:r>
              <a:rPr lang="en-US" sz="1700">
                <a:solidFill>
                  <a:schemeClr val="dk1"/>
                </a:solidFill>
                <a:latin typeface="Barlow"/>
                <a:ea typeface="Barlow"/>
                <a:cs typeface="Barlow"/>
                <a:sym typeface="Barlow"/>
              </a:rPr>
              <a:t>, </a:t>
            </a:r>
            <a:r>
              <a:rPr i="1" lang="en-US" sz="1700">
                <a:solidFill>
                  <a:schemeClr val="dk1"/>
                </a:solidFill>
                <a:latin typeface="Barlow"/>
                <a:ea typeface="Barlow"/>
                <a:cs typeface="Barlow"/>
                <a:sym typeface="Barlow"/>
              </a:rPr>
              <a:t>VEHICLE</a:t>
            </a:r>
            <a:r>
              <a:rPr lang="en-US" sz="1700">
                <a:solidFill>
                  <a:schemeClr val="dk1"/>
                </a:solidFill>
                <a:latin typeface="Barlow"/>
                <a:ea typeface="Barlow"/>
                <a:cs typeface="Barlow"/>
                <a:sym typeface="Barlow"/>
              </a:rPr>
              <a:t> </a:t>
            </a:r>
            <a:r>
              <a:rPr i="1" lang="en-US" sz="1700">
                <a:solidFill>
                  <a:schemeClr val="dk1"/>
                </a:solidFill>
                <a:latin typeface="Barlow"/>
                <a:ea typeface="Barlow"/>
                <a:cs typeface="Barlow"/>
                <a:sym typeface="Barlow"/>
              </a:rPr>
              <a:t>TYPE</a:t>
            </a:r>
            <a:r>
              <a:rPr lang="en-US" sz="1700">
                <a:solidFill>
                  <a:schemeClr val="dk1"/>
                </a:solidFill>
                <a:latin typeface="Barlow"/>
                <a:ea typeface="Barlow"/>
                <a:cs typeface="Barlow"/>
                <a:sym typeface="Barlow"/>
              </a:rPr>
              <a:t>, </a:t>
            </a:r>
            <a:r>
              <a:rPr i="1" lang="en-US" sz="1700">
                <a:solidFill>
                  <a:schemeClr val="dk1"/>
                </a:solidFill>
                <a:latin typeface="Barlow"/>
                <a:ea typeface="Barlow"/>
                <a:cs typeface="Barlow"/>
                <a:sym typeface="Barlow"/>
              </a:rPr>
              <a:t>PATH</a:t>
            </a:r>
            <a:r>
              <a:rPr lang="en-US" sz="1700">
                <a:solidFill>
                  <a:schemeClr val="dk1"/>
                </a:solidFill>
                <a:latin typeface="Barlow"/>
                <a:ea typeface="Barlow"/>
                <a:cs typeface="Barlow"/>
                <a:sym typeface="Barlow"/>
              </a:rPr>
              <a:t> (json dict), </a:t>
            </a:r>
            <a:r>
              <a:rPr i="1" lang="en-US" sz="1700">
                <a:solidFill>
                  <a:schemeClr val="dk1"/>
                </a:solidFill>
                <a:latin typeface="Barlow"/>
                <a:ea typeface="Barlow"/>
                <a:cs typeface="Barlow"/>
                <a:sym typeface="Barlow"/>
              </a:rPr>
              <a:t>TIMESTAMPS</a:t>
            </a:r>
            <a:r>
              <a:rPr lang="en-US" sz="1700">
                <a:solidFill>
                  <a:schemeClr val="dk1"/>
                </a:solidFill>
                <a:latin typeface="Barlow"/>
                <a:ea typeface="Barlow"/>
                <a:cs typeface="Barlow"/>
                <a:sym typeface="Barlow"/>
              </a:rPr>
              <a:t> (list), </a:t>
            </a:r>
            <a:r>
              <a:rPr i="1" lang="en-US" sz="1700">
                <a:solidFill>
                  <a:schemeClr val="dk1"/>
                </a:solidFill>
                <a:latin typeface="Barlow"/>
                <a:ea typeface="Barlow"/>
                <a:cs typeface="Barlow"/>
                <a:sym typeface="Barlow"/>
              </a:rPr>
              <a:t>START POINT, END POINT</a:t>
            </a:r>
            <a:endParaRPr sz="1700">
              <a:solidFill>
                <a:schemeClr val="dk1"/>
              </a:solidFill>
              <a:latin typeface="Barlow"/>
              <a:ea typeface="Barlow"/>
              <a:cs typeface="Barlow"/>
              <a:sym typeface="Barlow"/>
            </a:endParaRPr>
          </a:p>
          <a:p>
            <a:pPr indent="-279400" lvl="1" marL="742950" rtl="0" algn="l">
              <a:lnSpc>
                <a:spcPct val="150000"/>
              </a:lnSpc>
              <a:spcBef>
                <a:spcPts val="960"/>
              </a:spcBef>
              <a:spcAft>
                <a:spcPts val="0"/>
              </a:spcAft>
              <a:buClr>
                <a:schemeClr val="dk1"/>
              </a:buClr>
              <a:buSzPts val="1700"/>
              <a:buFont typeface="Barlow"/>
              <a:buChar char="○"/>
            </a:pPr>
            <a:r>
              <a:rPr lang="en-US" sz="1700">
                <a:solidFill>
                  <a:schemeClr val="dk1"/>
                </a:solidFill>
                <a:latin typeface="Barlow"/>
                <a:ea typeface="Barlow"/>
                <a:cs typeface="Barlow"/>
                <a:sym typeface="Barlow"/>
              </a:rPr>
              <a:t>The dataset is an anonymized dataset. </a:t>
            </a:r>
            <a:r>
              <a:rPr lang="en-US" sz="1700">
                <a:latin typeface="Barlow"/>
                <a:ea typeface="Barlow"/>
                <a:cs typeface="Barlow"/>
                <a:sym typeface="Barlow"/>
              </a:rPr>
              <a:t> </a:t>
            </a:r>
            <a:endParaRPr sz="1700">
              <a:latin typeface="Barlow"/>
              <a:ea typeface="Barlow"/>
              <a:cs typeface="Barlow"/>
              <a:sym typeface="Barlow"/>
            </a:endParaRPr>
          </a:p>
        </p:txBody>
      </p:sp>
      <p:sp>
        <p:nvSpPr>
          <p:cNvPr id="195" name="Google Shape;195;ge7205135eb_3_108"/>
          <p:cNvSpPr txBox="1"/>
          <p:nvPr>
            <p:ph idx="4294967295" type="body"/>
          </p:nvPr>
        </p:nvSpPr>
        <p:spPr>
          <a:xfrm>
            <a:off x="6992725" y="1540325"/>
            <a:ext cx="5038200" cy="3064500"/>
          </a:xfrm>
          <a:prstGeom prst="rect">
            <a:avLst/>
          </a:prstGeom>
          <a:noFill/>
          <a:ln>
            <a:noFill/>
          </a:ln>
          <a:effectLst>
            <a:outerShdw rotWithShape="0" algn="bl">
              <a:srgbClr val="000000">
                <a:alpha val="50000"/>
              </a:srgbClr>
            </a:outerShdw>
          </a:effectLst>
        </p:spPr>
        <p:txBody>
          <a:bodyPr anchorCtr="0" anchor="ctr" bIns="45700" lIns="91425" spcFirstLastPara="1" rIns="91425" wrap="square" tIns="45700">
            <a:normAutofit lnSpcReduction="20000"/>
          </a:bodyPr>
          <a:lstStyle/>
          <a:p>
            <a:pPr indent="-342900" lvl="0" marL="457200" rtl="0" algn="l">
              <a:lnSpc>
                <a:spcPct val="150000"/>
              </a:lnSpc>
              <a:spcBef>
                <a:spcPts val="0"/>
              </a:spcBef>
              <a:spcAft>
                <a:spcPts val="0"/>
              </a:spcAft>
              <a:buClr>
                <a:schemeClr val="dk1"/>
              </a:buClr>
              <a:buSzPts val="1800"/>
              <a:buFont typeface="Barlow"/>
              <a:buChar char="●"/>
            </a:pPr>
            <a:r>
              <a:rPr b="1" lang="en-US" sz="1800">
                <a:solidFill>
                  <a:schemeClr val="dk1"/>
                </a:solidFill>
                <a:latin typeface="Barlow"/>
                <a:ea typeface="Barlow"/>
                <a:cs typeface="Barlow"/>
                <a:sym typeface="Barlow"/>
              </a:rPr>
              <a:t>Additional datasets kindly provided by DOTS (through UMD GIS dept.)</a:t>
            </a:r>
            <a:endParaRPr b="1" sz="2300"/>
          </a:p>
          <a:p>
            <a:pPr indent="-279400" lvl="1" marL="742950" marR="0" rtl="0" algn="l">
              <a:lnSpc>
                <a:spcPct val="150000"/>
              </a:lnSpc>
              <a:spcBef>
                <a:spcPts val="960"/>
              </a:spcBef>
              <a:spcAft>
                <a:spcPts val="0"/>
              </a:spcAft>
              <a:buClr>
                <a:schemeClr val="dk1"/>
              </a:buClr>
              <a:buSzPts val="1700"/>
              <a:buFont typeface="Barlow"/>
              <a:buChar char="○"/>
            </a:pPr>
            <a:r>
              <a:rPr lang="en-US" sz="1700">
                <a:solidFill>
                  <a:schemeClr val="dk1"/>
                </a:solidFill>
                <a:latin typeface="Barlow"/>
                <a:ea typeface="Barlow"/>
                <a:cs typeface="Barlow"/>
                <a:sym typeface="Barlow"/>
              </a:rPr>
              <a:t>UMD Campus map</a:t>
            </a:r>
            <a:endParaRPr sz="1700">
              <a:solidFill>
                <a:schemeClr val="dk1"/>
              </a:solidFill>
              <a:latin typeface="Barlow"/>
              <a:ea typeface="Barlow"/>
              <a:cs typeface="Barlow"/>
              <a:sym typeface="Barlow"/>
            </a:endParaRPr>
          </a:p>
          <a:p>
            <a:pPr indent="-279400" lvl="1" marL="742950" marR="0" rtl="0" algn="l">
              <a:lnSpc>
                <a:spcPct val="150000"/>
              </a:lnSpc>
              <a:spcBef>
                <a:spcPts val="960"/>
              </a:spcBef>
              <a:spcAft>
                <a:spcPts val="0"/>
              </a:spcAft>
              <a:buClr>
                <a:schemeClr val="dk1"/>
              </a:buClr>
              <a:buSzPts val="1700"/>
              <a:buFont typeface="Barlow"/>
              <a:buChar char="○"/>
            </a:pPr>
            <a:r>
              <a:rPr lang="en-US" sz="1700">
                <a:solidFill>
                  <a:schemeClr val="dk1"/>
                </a:solidFill>
                <a:latin typeface="Barlow"/>
                <a:ea typeface="Barlow"/>
                <a:cs typeface="Barlow"/>
                <a:sym typeface="Barlow"/>
              </a:rPr>
              <a:t>UMD VeoParking Areas</a:t>
            </a:r>
            <a:endParaRPr sz="1700">
              <a:solidFill>
                <a:schemeClr val="dk1"/>
              </a:solidFill>
              <a:latin typeface="Barlow"/>
              <a:ea typeface="Barlow"/>
              <a:cs typeface="Barlow"/>
              <a:sym typeface="Barlow"/>
            </a:endParaRPr>
          </a:p>
          <a:p>
            <a:pPr indent="-279400" lvl="1" marL="742950" marR="0" rtl="0" algn="l">
              <a:lnSpc>
                <a:spcPct val="150000"/>
              </a:lnSpc>
              <a:spcBef>
                <a:spcPts val="960"/>
              </a:spcBef>
              <a:spcAft>
                <a:spcPts val="0"/>
              </a:spcAft>
              <a:buClr>
                <a:schemeClr val="dk1"/>
              </a:buClr>
              <a:buSzPts val="1700"/>
              <a:buFont typeface="Barlow"/>
              <a:buChar char="○"/>
            </a:pPr>
            <a:r>
              <a:rPr lang="en-US" sz="1700">
                <a:solidFill>
                  <a:schemeClr val="dk1"/>
                </a:solidFill>
                <a:latin typeface="Barlow"/>
                <a:ea typeface="Barlow"/>
                <a:cs typeface="Barlow"/>
                <a:sym typeface="Barlow"/>
              </a:rPr>
              <a:t>Shuttle-UM Bus stop locations</a:t>
            </a:r>
            <a:endParaRPr sz="1700">
              <a:solidFill>
                <a:schemeClr val="dk1"/>
              </a:solidFill>
              <a:latin typeface="Barlow"/>
              <a:ea typeface="Barlow"/>
              <a:cs typeface="Barlow"/>
              <a:sym typeface="Barlow"/>
            </a:endParaRPr>
          </a:p>
          <a:p>
            <a:pPr indent="-279400" lvl="1" marL="742950" marR="0" rtl="0" algn="l">
              <a:lnSpc>
                <a:spcPct val="150000"/>
              </a:lnSpc>
              <a:spcBef>
                <a:spcPts val="960"/>
              </a:spcBef>
              <a:spcAft>
                <a:spcPts val="0"/>
              </a:spcAft>
              <a:buClr>
                <a:schemeClr val="dk1"/>
              </a:buClr>
              <a:buSzPts val="1700"/>
              <a:buFont typeface="Barlow"/>
              <a:buChar char="○"/>
            </a:pPr>
            <a:r>
              <a:rPr lang="en-US" sz="1700">
                <a:solidFill>
                  <a:schemeClr val="dk1"/>
                </a:solidFill>
                <a:latin typeface="Barlow"/>
                <a:ea typeface="Barlow"/>
                <a:cs typeface="Barlow"/>
                <a:sym typeface="Barlow"/>
              </a:rPr>
              <a:t>WMATA bus stop locations on campus</a:t>
            </a:r>
            <a:endParaRPr sz="1800"/>
          </a:p>
          <a:p>
            <a:pPr indent="0" lvl="0" marL="0" marR="0" rtl="0" algn="l">
              <a:lnSpc>
                <a:spcPct val="115000"/>
              </a:lnSpc>
              <a:spcBef>
                <a:spcPts val="0"/>
              </a:spcBef>
              <a:spcAft>
                <a:spcPts val="0"/>
              </a:spcAft>
              <a:buClr>
                <a:srgbClr val="000000"/>
              </a:buClr>
              <a:buSzPts val="2000"/>
              <a:buFont typeface="Arial"/>
              <a:buNone/>
            </a:pPr>
            <a:r>
              <a:t/>
            </a:r>
            <a:endParaRPr sz="2000">
              <a:solidFill>
                <a:schemeClr val="dk1"/>
              </a:solidFill>
              <a:latin typeface="Barlow"/>
              <a:ea typeface="Barlow"/>
              <a:cs typeface="Barlow"/>
              <a:sym typeface="Barlow"/>
            </a:endParaRPr>
          </a:p>
        </p:txBody>
      </p:sp>
      <p:sp>
        <p:nvSpPr>
          <p:cNvPr id="196" name="Google Shape;196;ge7205135eb_3_108"/>
          <p:cNvSpPr txBox="1"/>
          <p:nvPr/>
        </p:nvSpPr>
        <p:spPr>
          <a:xfrm>
            <a:off x="1674924" y="5792175"/>
            <a:ext cx="42669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u="none" cap="none" strike="noStrike">
                <a:solidFill>
                  <a:schemeClr val="dk1"/>
                </a:solidFill>
                <a:latin typeface="Barlow"/>
                <a:ea typeface="Barlow"/>
                <a:cs typeface="Barlow"/>
                <a:sym typeface="Barlow"/>
              </a:rPr>
              <a:t>VeoRide Inc., is a mobility service provider that manages their micro mobility fleet through the use of the</a:t>
            </a:r>
            <a:r>
              <a:rPr i="1" lang="en-US" sz="1400" u="sng" cap="none" strike="noStrike">
                <a:solidFill>
                  <a:schemeClr val="dk1"/>
                </a:solidFill>
                <a:latin typeface="Barlow"/>
                <a:ea typeface="Barlow"/>
                <a:cs typeface="Barlow"/>
                <a:sym typeface="Barlow"/>
              </a:rPr>
              <a:t> Mobility Data</a:t>
            </a:r>
            <a:r>
              <a:rPr i="1" lang="en-US" sz="1400" u="none" cap="none" strike="noStrike">
                <a:solidFill>
                  <a:schemeClr val="dk1"/>
                </a:solidFill>
                <a:latin typeface="Barlow"/>
                <a:ea typeface="Barlow"/>
                <a:cs typeface="Barlow"/>
                <a:sym typeface="Barlow"/>
              </a:rPr>
              <a:t> </a:t>
            </a:r>
            <a:r>
              <a:rPr i="1" lang="en-US" sz="1400" u="sng" cap="none" strike="noStrike">
                <a:solidFill>
                  <a:schemeClr val="dk1"/>
                </a:solidFill>
                <a:latin typeface="Barlow"/>
                <a:ea typeface="Barlow"/>
                <a:cs typeface="Barlow"/>
                <a:sym typeface="Barlow"/>
              </a:rPr>
              <a:t>Standard</a:t>
            </a:r>
            <a:r>
              <a:rPr i="1" lang="en-US" sz="1400" u="none" cap="none" strike="noStrike">
                <a:solidFill>
                  <a:schemeClr val="dk1"/>
                </a:solidFill>
                <a:latin typeface="Barlow"/>
                <a:ea typeface="Barlow"/>
                <a:cs typeface="Barlow"/>
                <a:sym typeface="Barlow"/>
              </a:rPr>
              <a:t> (MDS)</a:t>
            </a:r>
            <a:endParaRPr i="1">
              <a:solidFill>
                <a:schemeClr val="dk1"/>
              </a:solidFill>
              <a:latin typeface="Barlow"/>
              <a:ea typeface="Barlow"/>
              <a:cs typeface="Barlow"/>
              <a:sym typeface="Barlow"/>
            </a:endParaRPr>
          </a:p>
        </p:txBody>
      </p:sp>
      <p:sp>
        <p:nvSpPr>
          <p:cNvPr id="197" name="Google Shape;197;ge7205135eb_3_108"/>
          <p:cNvSpPr txBox="1"/>
          <p:nvPr/>
        </p:nvSpPr>
        <p:spPr>
          <a:xfrm>
            <a:off x="7184362" y="5576625"/>
            <a:ext cx="48465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Barlow"/>
                <a:ea typeface="Barlow"/>
                <a:cs typeface="Barlow"/>
                <a:sym typeface="Barlow"/>
              </a:rPr>
              <a:t>The University of Maryland Department of Transportation Services (DOTS) provides a full range of parking and transportation services to a diverse community of more than 50,000 students, faculty and staff in the City of College Park</a:t>
            </a:r>
            <a:endParaRPr i="1">
              <a:solidFill>
                <a:schemeClr val="dk1"/>
              </a:solidFill>
              <a:latin typeface="Barlow"/>
              <a:ea typeface="Barlow"/>
              <a:cs typeface="Barlow"/>
              <a:sym typeface="Barlow"/>
            </a:endParaRPr>
          </a:p>
        </p:txBody>
      </p:sp>
      <p:pic>
        <p:nvPicPr>
          <p:cNvPr descr="UMD Department of Transportation Services | Our Work ..." id="198" name="Google Shape;198;ge7205135eb_3_108"/>
          <p:cNvPicPr preferRelativeResize="0"/>
          <p:nvPr/>
        </p:nvPicPr>
        <p:blipFill rotWithShape="1">
          <a:blip r:embed="rId3">
            <a:alphaModFix/>
          </a:blip>
          <a:srcRect b="0" l="0" r="0" t="0"/>
          <a:stretch/>
        </p:blipFill>
        <p:spPr>
          <a:xfrm>
            <a:off x="6096000" y="5567839"/>
            <a:ext cx="971872" cy="971872"/>
          </a:xfrm>
          <a:prstGeom prst="rect">
            <a:avLst/>
          </a:prstGeom>
          <a:noFill/>
          <a:ln cap="flat" cmpd="sng" w="9525">
            <a:solidFill>
              <a:schemeClr val="dk1"/>
            </a:solidFill>
            <a:prstDash val="solid"/>
            <a:round/>
            <a:headEnd len="sm" w="sm" type="none"/>
            <a:tailEnd len="sm" w="sm" type="none"/>
          </a:ln>
        </p:spPr>
      </p:pic>
      <p:pic>
        <p:nvPicPr>
          <p:cNvPr id="199" name="Google Shape;199;ge7205135eb_3_108"/>
          <p:cNvPicPr preferRelativeResize="0"/>
          <p:nvPr/>
        </p:nvPicPr>
        <p:blipFill rotWithShape="1">
          <a:blip r:embed="rId4">
            <a:alphaModFix/>
          </a:blip>
          <a:srcRect b="6256" l="19500" r="19329" t="3457"/>
          <a:stretch/>
        </p:blipFill>
        <p:spPr>
          <a:xfrm>
            <a:off x="253875" y="5581875"/>
            <a:ext cx="1257600" cy="971700"/>
          </a:xfrm>
          <a:prstGeom prst="rect">
            <a:avLst/>
          </a:prstGeom>
          <a:noFill/>
          <a:ln cap="flat" cmpd="sng" w="9525">
            <a:solidFill>
              <a:schemeClr val="dk1"/>
            </a:solidFill>
            <a:prstDash val="solid"/>
            <a:round/>
            <a:headEnd len="sm" w="sm" type="none"/>
            <a:tailEnd len="sm" w="sm" type="none"/>
          </a:ln>
        </p:spPr>
      </p:pic>
      <p:sp>
        <p:nvSpPr>
          <p:cNvPr id="200" name="Google Shape;200;ge7205135eb_3_108"/>
          <p:cNvSpPr txBox="1"/>
          <p:nvPr/>
        </p:nvSpPr>
        <p:spPr>
          <a:xfrm>
            <a:off x="2387825" y="4844425"/>
            <a:ext cx="7086900" cy="492600"/>
          </a:xfrm>
          <a:prstGeom prst="rect">
            <a:avLst/>
          </a:prstGeom>
          <a:noFill/>
          <a:ln>
            <a:noFill/>
          </a:ln>
        </p:spPr>
        <p:txBody>
          <a:bodyPr anchorCtr="0" anchor="t" bIns="91425" lIns="91425" spcFirstLastPara="1" rIns="91425" wrap="square" tIns="91425">
            <a:spAutoFit/>
          </a:bodyPr>
          <a:lstStyle/>
          <a:p>
            <a:pPr indent="0" lvl="0" marL="609600" rtl="0" algn="ctr">
              <a:lnSpc>
                <a:spcPct val="115000"/>
              </a:lnSpc>
              <a:spcBef>
                <a:spcPts val="0"/>
              </a:spcBef>
              <a:spcAft>
                <a:spcPts val="0"/>
              </a:spcAft>
              <a:buNone/>
            </a:pPr>
            <a:r>
              <a:rPr b="1" i="1" lang="en-US" sz="2000" u="sng">
                <a:solidFill>
                  <a:schemeClr val="dk1"/>
                </a:solidFill>
                <a:latin typeface="Barlow"/>
                <a:ea typeface="Barlow"/>
                <a:cs typeface="Barlow"/>
                <a:sym typeface="Barlow"/>
              </a:rPr>
              <a:t>We only used End Points from each ride for our analysis</a:t>
            </a:r>
            <a:endParaRPr sz="1700" u="sng"/>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08" name="Shape 408"/>
        <p:cNvGrpSpPr/>
        <p:nvPr/>
      </p:nvGrpSpPr>
      <p:grpSpPr>
        <a:xfrm>
          <a:off x="0" y="0"/>
          <a:ext cx="0" cy="0"/>
          <a:chOff x="0" y="0"/>
          <a:chExt cx="0" cy="0"/>
        </a:xfrm>
      </p:grpSpPr>
      <p:sp>
        <p:nvSpPr>
          <p:cNvPr id="409" name="Google Shape;409;ge733e5217c_1_23"/>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Target Location (2020) </a:t>
            </a:r>
            <a:endParaRPr b="1" sz="3850">
              <a:solidFill>
                <a:srgbClr val="0097A7"/>
              </a:solidFill>
              <a:latin typeface="Barlow"/>
              <a:ea typeface="Barlow"/>
              <a:cs typeface="Barlow"/>
              <a:sym typeface="Barlow"/>
            </a:endParaRPr>
          </a:p>
        </p:txBody>
      </p:sp>
      <p:pic>
        <p:nvPicPr>
          <p:cNvPr id="410" name="Google Shape;410;ge733e5217c_1_23"/>
          <p:cNvPicPr preferRelativeResize="0"/>
          <p:nvPr/>
        </p:nvPicPr>
        <p:blipFill rotWithShape="1">
          <a:blip r:embed="rId3">
            <a:alphaModFix/>
          </a:blip>
          <a:srcRect b="651" l="0" r="0" t="641"/>
          <a:stretch/>
        </p:blipFill>
        <p:spPr>
          <a:xfrm>
            <a:off x="437825" y="889975"/>
            <a:ext cx="7578148" cy="5781979"/>
          </a:xfrm>
          <a:prstGeom prst="rect">
            <a:avLst/>
          </a:prstGeom>
          <a:noFill/>
          <a:ln cap="flat" cmpd="sng" w="38100">
            <a:solidFill>
              <a:srgbClr val="000000"/>
            </a:solidFill>
            <a:prstDash val="solid"/>
            <a:round/>
            <a:headEnd len="sm" w="sm" type="none"/>
            <a:tailEnd len="sm" w="sm" type="none"/>
          </a:ln>
        </p:spPr>
      </p:pic>
      <p:sp>
        <p:nvSpPr>
          <p:cNvPr id="411" name="Google Shape;411;ge733e5217c_1_23"/>
          <p:cNvSpPr/>
          <p:nvPr/>
        </p:nvSpPr>
        <p:spPr>
          <a:xfrm>
            <a:off x="1270825" y="581020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
        <p:nvSpPr>
          <p:cNvPr id="412" name="Google Shape;412;ge733e5217c_1_23"/>
          <p:cNvSpPr txBox="1"/>
          <p:nvPr/>
        </p:nvSpPr>
        <p:spPr>
          <a:xfrm>
            <a:off x="8313100" y="1688100"/>
            <a:ext cx="3621000" cy="348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latin typeface="Barlow"/>
                <a:ea typeface="Barlow"/>
                <a:cs typeface="Barlow"/>
                <a:sym typeface="Barlow"/>
              </a:rPr>
              <a:t>VeoRide added a “Target” scooter station to this location in Summer 2020. After </a:t>
            </a:r>
            <a:r>
              <a:rPr b="1" lang="en-US" sz="2100">
                <a:latin typeface="Barlow"/>
                <a:ea typeface="Barlow"/>
                <a:cs typeface="Barlow"/>
                <a:sym typeface="Barlow"/>
              </a:rPr>
              <a:t>finding</a:t>
            </a:r>
            <a:r>
              <a:rPr b="1" lang="en-US" sz="2100">
                <a:latin typeface="Barlow"/>
                <a:ea typeface="Barlow"/>
                <a:cs typeface="Barlow"/>
                <a:sym typeface="Barlow"/>
              </a:rPr>
              <a:t> this in the data, we wanted to investigate what other areas need a Veo Parking area added based on their popularity among E-scooter riders. </a:t>
            </a:r>
            <a:endParaRPr sz="1900"/>
          </a:p>
        </p:txBody>
      </p:sp>
      <p:sp>
        <p:nvSpPr>
          <p:cNvPr id="413" name="Google Shape;413;ge733e5217c_1_23"/>
          <p:cNvSpPr txBox="1"/>
          <p:nvPr/>
        </p:nvSpPr>
        <p:spPr>
          <a:xfrm rot="-1791">
            <a:off x="5206750" y="3921723"/>
            <a:ext cx="1151400" cy="384900"/>
          </a:xfrm>
          <a:prstGeom prst="rect">
            <a:avLst/>
          </a:prstGeom>
          <a:noFill/>
          <a:ln>
            <a:noFill/>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sz="1300">
                <a:latin typeface="Barlow"/>
                <a:ea typeface="Barlow"/>
                <a:cs typeface="Barlow"/>
                <a:sym typeface="Barlow"/>
              </a:rPr>
              <a:t>Target</a:t>
            </a:r>
            <a:endParaRPr b="1" sz="1300">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17" name="Shape 417"/>
        <p:cNvGrpSpPr/>
        <p:nvPr/>
      </p:nvGrpSpPr>
      <p:grpSpPr>
        <a:xfrm>
          <a:off x="0" y="0"/>
          <a:ext cx="0" cy="0"/>
          <a:chOff x="0" y="0"/>
          <a:chExt cx="0" cy="0"/>
        </a:xfrm>
      </p:grpSpPr>
      <p:pic>
        <p:nvPicPr>
          <p:cNvPr id="418" name="Google Shape;418;p20"/>
          <p:cNvPicPr preferRelativeResize="0"/>
          <p:nvPr/>
        </p:nvPicPr>
        <p:blipFill rotWithShape="1">
          <a:blip r:embed="rId3">
            <a:alphaModFix/>
          </a:blip>
          <a:srcRect b="631" l="0" r="0" t="631"/>
          <a:stretch/>
        </p:blipFill>
        <p:spPr>
          <a:xfrm>
            <a:off x="454075" y="918600"/>
            <a:ext cx="7578148" cy="5783641"/>
          </a:xfrm>
          <a:prstGeom prst="rect">
            <a:avLst/>
          </a:prstGeom>
          <a:noFill/>
          <a:ln cap="flat" cmpd="sng" w="38100">
            <a:solidFill>
              <a:srgbClr val="000000"/>
            </a:solidFill>
            <a:prstDash val="solid"/>
            <a:round/>
            <a:headEnd len="sm" w="sm" type="none"/>
            <a:tailEnd len="sm" w="sm" type="none"/>
          </a:ln>
        </p:spPr>
      </p:pic>
      <p:sp>
        <p:nvSpPr>
          <p:cNvPr id="419" name="Google Shape;419;p20"/>
          <p:cNvSpPr/>
          <p:nvPr/>
        </p:nvSpPr>
        <p:spPr>
          <a:xfrm>
            <a:off x="1464100" y="5838825"/>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
        <p:nvSpPr>
          <p:cNvPr id="420" name="Google Shape;420;p20"/>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Distance Buffers</a:t>
            </a:r>
            <a:endParaRPr b="1" sz="3850">
              <a:solidFill>
                <a:srgbClr val="0097A7"/>
              </a:solidFill>
              <a:latin typeface="Barlow"/>
              <a:ea typeface="Barlow"/>
              <a:cs typeface="Barlow"/>
              <a:sym typeface="Barlow"/>
            </a:endParaRPr>
          </a:p>
        </p:txBody>
      </p:sp>
      <p:sp>
        <p:nvSpPr>
          <p:cNvPr id="421" name="Google Shape;421;p20"/>
          <p:cNvSpPr txBox="1"/>
          <p:nvPr/>
        </p:nvSpPr>
        <p:spPr>
          <a:xfrm>
            <a:off x="8358075" y="2059800"/>
            <a:ext cx="3456300" cy="273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latin typeface="Barlow"/>
                <a:ea typeface="Barlow"/>
                <a:cs typeface="Barlow"/>
                <a:sym typeface="Barlow"/>
              </a:rPr>
              <a:t>We </a:t>
            </a:r>
            <a:r>
              <a:rPr b="1" lang="en-US" sz="2100">
                <a:latin typeface="Barlow"/>
                <a:ea typeface="Barlow"/>
                <a:cs typeface="Barlow"/>
                <a:sym typeface="Barlow"/>
              </a:rPr>
              <a:t>created </a:t>
            </a:r>
            <a:r>
              <a:rPr b="1" i="1" lang="en-US" sz="2100">
                <a:latin typeface="Barlow"/>
                <a:ea typeface="Barlow"/>
                <a:cs typeface="Barlow"/>
                <a:sym typeface="Barlow"/>
              </a:rPr>
              <a:t>buffers</a:t>
            </a:r>
            <a:r>
              <a:rPr b="1" lang="en-US" sz="2100">
                <a:latin typeface="Barlow"/>
                <a:ea typeface="Barlow"/>
                <a:cs typeface="Barlow"/>
                <a:sym typeface="Barlow"/>
              </a:rPr>
              <a:t> of 100 meters for all the Veo Parking Areas. This creates a circle of 100 meters around each station, so we could filter points based on this distance.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25" name="Shape 425"/>
        <p:cNvGrpSpPr/>
        <p:nvPr/>
      </p:nvGrpSpPr>
      <p:grpSpPr>
        <a:xfrm>
          <a:off x="0" y="0"/>
          <a:ext cx="0" cy="0"/>
          <a:chOff x="0" y="0"/>
          <a:chExt cx="0" cy="0"/>
        </a:xfrm>
      </p:grpSpPr>
      <p:pic>
        <p:nvPicPr>
          <p:cNvPr id="426" name="Google Shape;426;ge733e5217c_1_90"/>
          <p:cNvPicPr preferRelativeResize="0"/>
          <p:nvPr/>
        </p:nvPicPr>
        <p:blipFill rotWithShape="1">
          <a:blip r:embed="rId3">
            <a:alphaModFix/>
          </a:blip>
          <a:srcRect b="631" l="0" r="0" t="631"/>
          <a:stretch/>
        </p:blipFill>
        <p:spPr>
          <a:xfrm>
            <a:off x="454075" y="918600"/>
            <a:ext cx="7578148" cy="5783641"/>
          </a:xfrm>
          <a:prstGeom prst="rect">
            <a:avLst/>
          </a:prstGeom>
          <a:noFill/>
          <a:ln cap="flat" cmpd="sng" w="38100">
            <a:solidFill>
              <a:srgbClr val="000000"/>
            </a:solidFill>
            <a:prstDash val="solid"/>
            <a:round/>
            <a:headEnd len="sm" w="sm" type="none"/>
            <a:tailEnd len="sm" w="sm" type="none"/>
          </a:ln>
        </p:spPr>
      </p:pic>
      <p:sp>
        <p:nvSpPr>
          <p:cNvPr id="427" name="Google Shape;427;ge733e5217c_1_90"/>
          <p:cNvSpPr/>
          <p:nvPr/>
        </p:nvSpPr>
        <p:spPr>
          <a:xfrm>
            <a:off x="1464100" y="5838825"/>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
        <p:nvSpPr>
          <p:cNvPr id="428" name="Google Shape;428;ge733e5217c_1_90"/>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Distance Buffers</a:t>
            </a:r>
            <a:endParaRPr b="1" sz="3850">
              <a:solidFill>
                <a:srgbClr val="0097A7"/>
              </a:solidFill>
              <a:latin typeface="Barlow"/>
              <a:ea typeface="Barlow"/>
              <a:cs typeface="Barlow"/>
              <a:sym typeface="Barlow"/>
            </a:endParaRPr>
          </a:p>
        </p:txBody>
      </p:sp>
      <p:sp>
        <p:nvSpPr>
          <p:cNvPr id="429" name="Google Shape;429;ge733e5217c_1_90"/>
          <p:cNvSpPr txBox="1"/>
          <p:nvPr/>
        </p:nvSpPr>
        <p:spPr>
          <a:xfrm>
            <a:off x="8421550" y="2431650"/>
            <a:ext cx="3348000" cy="199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latin typeface="Barlow"/>
                <a:ea typeface="Barlow"/>
                <a:cs typeface="Barlow"/>
                <a:sym typeface="Barlow"/>
              </a:rPr>
              <a:t>Using the buffers, we found end points (from both 2019 &amp; 2020) that did and did not fall within this 100 meter distance.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33" name="Shape 433"/>
        <p:cNvGrpSpPr/>
        <p:nvPr/>
      </p:nvGrpSpPr>
      <p:grpSpPr>
        <a:xfrm>
          <a:off x="0" y="0"/>
          <a:ext cx="0" cy="0"/>
          <a:chOff x="0" y="0"/>
          <a:chExt cx="0" cy="0"/>
        </a:xfrm>
      </p:grpSpPr>
      <p:sp>
        <p:nvSpPr>
          <p:cNvPr id="434" name="Google Shape;434;ge733e5217c_1_98"/>
          <p:cNvSpPr/>
          <p:nvPr/>
        </p:nvSpPr>
        <p:spPr>
          <a:xfrm>
            <a:off x="1235500" y="5838825"/>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
        <p:nvSpPr>
          <p:cNvPr id="435" name="Google Shape;435;ge733e5217c_1_98"/>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Clos</a:t>
            </a:r>
            <a:r>
              <a:rPr b="1" lang="en-US" sz="3850">
                <a:solidFill>
                  <a:srgbClr val="0097A7"/>
                </a:solidFill>
                <a:latin typeface="Barlow"/>
                <a:ea typeface="Barlow"/>
                <a:cs typeface="Barlow"/>
                <a:sym typeface="Barlow"/>
              </a:rPr>
              <a:t>e</a:t>
            </a:r>
            <a:r>
              <a:rPr b="1" lang="en-US" sz="3850">
                <a:solidFill>
                  <a:srgbClr val="0097A7"/>
                </a:solidFill>
                <a:latin typeface="Barlow"/>
                <a:ea typeface="Barlow"/>
                <a:cs typeface="Barlow"/>
                <a:sym typeface="Barlow"/>
              </a:rPr>
              <a:t> End Points</a:t>
            </a:r>
            <a:endParaRPr b="1" sz="3850">
              <a:solidFill>
                <a:srgbClr val="0097A7"/>
              </a:solidFill>
              <a:latin typeface="Barlow"/>
              <a:ea typeface="Barlow"/>
              <a:cs typeface="Barlow"/>
              <a:sym typeface="Barlow"/>
            </a:endParaRPr>
          </a:p>
        </p:txBody>
      </p:sp>
      <p:sp>
        <p:nvSpPr>
          <p:cNvPr id="436" name="Google Shape;436;ge733e5217c_1_98"/>
          <p:cNvSpPr txBox="1"/>
          <p:nvPr/>
        </p:nvSpPr>
        <p:spPr>
          <a:xfrm>
            <a:off x="8271800" y="1554150"/>
            <a:ext cx="3542400" cy="38535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SzPts val="2100"/>
              <a:buFont typeface="Barlow"/>
              <a:buChar char="○"/>
            </a:pPr>
            <a:r>
              <a:rPr b="1" lang="en-US" sz="2100">
                <a:latin typeface="Barlow"/>
                <a:ea typeface="Barlow"/>
                <a:cs typeface="Barlow"/>
                <a:sym typeface="Barlow"/>
              </a:rPr>
              <a:t>Total count of “close” scooter rides: </a:t>
            </a:r>
            <a:r>
              <a:rPr b="1" lang="en-US" sz="2100" u="sng">
                <a:latin typeface="Barlow"/>
                <a:ea typeface="Barlow"/>
                <a:cs typeface="Barlow"/>
                <a:sym typeface="Barlow"/>
              </a:rPr>
              <a:t>20,193</a:t>
            </a:r>
            <a:r>
              <a:rPr b="1" lang="en-US" sz="2100">
                <a:latin typeface="Barlow"/>
                <a:ea typeface="Barlow"/>
                <a:cs typeface="Barlow"/>
                <a:sym typeface="Barlow"/>
              </a:rPr>
              <a:t>. </a:t>
            </a:r>
            <a:endParaRPr b="1" sz="2100">
              <a:latin typeface="Barlow"/>
              <a:ea typeface="Barlow"/>
              <a:cs typeface="Barlow"/>
              <a:sym typeface="Barlow"/>
            </a:endParaRPr>
          </a:p>
          <a:p>
            <a:pPr indent="0" lvl="0" marL="457200" marR="0" rtl="0" algn="l">
              <a:lnSpc>
                <a:spcPct val="115000"/>
              </a:lnSpc>
              <a:spcBef>
                <a:spcPts val="0"/>
              </a:spcBef>
              <a:spcAft>
                <a:spcPts val="0"/>
              </a:spcAft>
              <a:buNone/>
            </a:pPr>
            <a:r>
              <a:t/>
            </a:r>
            <a:endParaRPr b="1" sz="2100">
              <a:latin typeface="Barlow"/>
              <a:ea typeface="Barlow"/>
              <a:cs typeface="Barlow"/>
              <a:sym typeface="Barlow"/>
            </a:endParaRPr>
          </a:p>
          <a:p>
            <a:pPr indent="-361950" lvl="0" marL="457200" marR="0" rtl="0" algn="l">
              <a:lnSpc>
                <a:spcPct val="115000"/>
              </a:lnSpc>
              <a:spcBef>
                <a:spcPts val="0"/>
              </a:spcBef>
              <a:spcAft>
                <a:spcPts val="0"/>
              </a:spcAft>
              <a:buSzPts val="2100"/>
              <a:buFont typeface="Barlow"/>
              <a:buChar char="○"/>
            </a:pPr>
            <a:r>
              <a:rPr b="1" lang="en-US" sz="2100">
                <a:latin typeface="Barlow"/>
                <a:ea typeface="Barlow"/>
                <a:cs typeface="Barlow"/>
                <a:sym typeface="Barlow"/>
              </a:rPr>
              <a:t>The total amount of UMD scooter stations: </a:t>
            </a:r>
            <a:r>
              <a:rPr b="1" lang="en-US" sz="2100" u="sng">
                <a:latin typeface="Barlow"/>
                <a:ea typeface="Barlow"/>
                <a:cs typeface="Barlow"/>
                <a:sym typeface="Barlow"/>
              </a:rPr>
              <a:t>37</a:t>
            </a:r>
            <a:endParaRPr b="1" sz="2100" u="sng">
              <a:latin typeface="Barlow"/>
              <a:ea typeface="Barlow"/>
              <a:cs typeface="Barlow"/>
              <a:sym typeface="Barlow"/>
            </a:endParaRPr>
          </a:p>
          <a:p>
            <a:pPr indent="0" lvl="0" marL="457200" marR="0" rtl="0" algn="l">
              <a:lnSpc>
                <a:spcPct val="115000"/>
              </a:lnSpc>
              <a:spcBef>
                <a:spcPts val="0"/>
              </a:spcBef>
              <a:spcAft>
                <a:spcPts val="0"/>
              </a:spcAft>
              <a:buNone/>
            </a:pPr>
            <a:r>
              <a:t/>
            </a:r>
            <a:endParaRPr b="1" sz="2100" u="sng">
              <a:latin typeface="Barlow"/>
              <a:ea typeface="Barlow"/>
              <a:cs typeface="Barlow"/>
              <a:sym typeface="Barlow"/>
            </a:endParaRPr>
          </a:p>
          <a:p>
            <a:pPr indent="-361950" lvl="0" marL="457200" marR="0" rtl="0" algn="l">
              <a:lnSpc>
                <a:spcPct val="115000"/>
              </a:lnSpc>
              <a:spcBef>
                <a:spcPts val="0"/>
              </a:spcBef>
              <a:spcAft>
                <a:spcPts val="0"/>
              </a:spcAft>
              <a:buSzPts val="2100"/>
              <a:buFont typeface="Barlow"/>
              <a:buChar char="○"/>
            </a:pPr>
            <a:r>
              <a:rPr b="1" lang="en-US" sz="2100">
                <a:latin typeface="Barlow"/>
                <a:ea typeface="Barlow"/>
                <a:cs typeface="Barlow"/>
                <a:sym typeface="Barlow"/>
              </a:rPr>
              <a:t>Average amount of rides that are close to a scooter parking area: </a:t>
            </a:r>
            <a:r>
              <a:rPr b="1" lang="en-US" sz="2100" u="sng">
                <a:latin typeface="Barlow"/>
                <a:ea typeface="Barlow"/>
                <a:cs typeface="Barlow"/>
                <a:sym typeface="Barlow"/>
              </a:rPr>
              <a:t>546</a:t>
            </a:r>
            <a:endParaRPr b="1" sz="2100" u="sng">
              <a:latin typeface="Barlow"/>
              <a:ea typeface="Barlow"/>
              <a:cs typeface="Barlow"/>
              <a:sym typeface="Barlow"/>
            </a:endParaRPr>
          </a:p>
        </p:txBody>
      </p:sp>
      <p:pic>
        <p:nvPicPr>
          <p:cNvPr id="437" name="Google Shape;437;ge733e5217c_1_98"/>
          <p:cNvPicPr preferRelativeResize="0"/>
          <p:nvPr/>
        </p:nvPicPr>
        <p:blipFill rotWithShape="1">
          <a:blip r:embed="rId3">
            <a:alphaModFix/>
          </a:blip>
          <a:srcRect b="602" l="0" r="0" t="602"/>
          <a:stretch/>
        </p:blipFill>
        <p:spPr>
          <a:xfrm>
            <a:off x="478700" y="918600"/>
            <a:ext cx="7578148" cy="5786965"/>
          </a:xfrm>
          <a:prstGeom prst="rect">
            <a:avLst/>
          </a:prstGeom>
          <a:noFill/>
          <a:ln cap="flat" cmpd="sng" w="38100">
            <a:solidFill>
              <a:srgbClr val="000000"/>
            </a:solidFill>
            <a:prstDash val="solid"/>
            <a:round/>
            <a:headEnd len="sm" w="sm" type="none"/>
            <a:tailEnd len="sm" w="sm" type="none"/>
          </a:ln>
        </p:spPr>
      </p:pic>
      <p:sp>
        <p:nvSpPr>
          <p:cNvPr id="438" name="Google Shape;438;ge733e5217c_1_98"/>
          <p:cNvSpPr/>
          <p:nvPr/>
        </p:nvSpPr>
        <p:spPr>
          <a:xfrm>
            <a:off x="1464100" y="5762625"/>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42" name="Shape 442"/>
        <p:cNvGrpSpPr/>
        <p:nvPr/>
      </p:nvGrpSpPr>
      <p:grpSpPr>
        <a:xfrm>
          <a:off x="0" y="0"/>
          <a:ext cx="0" cy="0"/>
          <a:chOff x="0" y="0"/>
          <a:chExt cx="0" cy="0"/>
        </a:xfrm>
      </p:grpSpPr>
      <p:sp>
        <p:nvSpPr>
          <p:cNvPr id="443" name="Google Shape;443;ge733e5217c_1_107"/>
          <p:cNvSpPr/>
          <p:nvPr/>
        </p:nvSpPr>
        <p:spPr>
          <a:xfrm>
            <a:off x="1083100" y="5838825"/>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
        <p:nvSpPr>
          <p:cNvPr id="444" name="Google Shape;444;ge733e5217c_1_107"/>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Far End Points</a:t>
            </a:r>
            <a:endParaRPr b="1" sz="3850">
              <a:solidFill>
                <a:srgbClr val="0097A7"/>
              </a:solidFill>
              <a:latin typeface="Barlow"/>
              <a:ea typeface="Barlow"/>
              <a:cs typeface="Barlow"/>
              <a:sym typeface="Barlow"/>
            </a:endParaRPr>
          </a:p>
        </p:txBody>
      </p:sp>
      <p:sp>
        <p:nvSpPr>
          <p:cNvPr id="445" name="Google Shape;445;ge733e5217c_1_107"/>
          <p:cNvSpPr txBox="1"/>
          <p:nvPr/>
        </p:nvSpPr>
        <p:spPr>
          <a:xfrm>
            <a:off x="8271800" y="1698650"/>
            <a:ext cx="3542400" cy="42252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SzPts val="2100"/>
              <a:buFont typeface="Barlow"/>
              <a:buChar char="○"/>
            </a:pPr>
            <a:r>
              <a:rPr b="1" lang="en-US" sz="2100">
                <a:latin typeface="Barlow"/>
                <a:ea typeface="Barlow"/>
                <a:cs typeface="Barlow"/>
                <a:sym typeface="Barlow"/>
              </a:rPr>
              <a:t>These points are more than 100 meters away from a Veo Parking station. They are the “far” ride end points.</a:t>
            </a:r>
            <a:endParaRPr b="1" sz="2100">
              <a:latin typeface="Barlow"/>
              <a:ea typeface="Barlow"/>
              <a:cs typeface="Barlow"/>
              <a:sym typeface="Barlow"/>
            </a:endParaRPr>
          </a:p>
          <a:p>
            <a:pPr indent="0" lvl="0" marL="457200" marR="0" rtl="0" algn="l">
              <a:lnSpc>
                <a:spcPct val="115000"/>
              </a:lnSpc>
              <a:spcBef>
                <a:spcPts val="0"/>
              </a:spcBef>
              <a:spcAft>
                <a:spcPts val="0"/>
              </a:spcAft>
              <a:buNone/>
            </a:pPr>
            <a:r>
              <a:t/>
            </a:r>
            <a:endParaRPr b="1" sz="2100">
              <a:latin typeface="Barlow"/>
              <a:ea typeface="Barlow"/>
              <a:cs typeface="Barlow"/>
              <a:sym typeface="Barlow"/>
            </a:endParaRPr>
          </a:p>
          <a:p>
            <a:pPr indent="-361950" lvl="0" marL="457200" marR="0" rtl="0" algn="l">
              <a:lnSpc>
                <a:spcPct val="115000"/>
              </a:lnSpc>
              <a:spcBef>
                <a:spcPts val="0"/>
              </a:spcBef>
              <a:spcAft>
                <a:spcPts val="0"/>
              </a:spcAft>
              <a:buSzPts val="2100"/>
              <a:buFont typeface="Barlow"/>
              <a:buChar char="○"/>
            </a:pPr>
            <a:r>
              <a:rPr b="1" lang="en-US" sz="2100">
                <a:latin typeface="Barlow"/>
                <a:ea typeface="Barlow"/>
                <a:cs typeface="Barlow"/>
                <a:sym typeface="Barlow"/>
              </a:rPr>
              <a:t>We used these far end points to conduct density-based clustering to find popular areas.</a:t>
            </a:r>
            <a:endParaRPr b="1" sz="2100">
              <a:latin typeface="Barlow"/>
              <a:ea typeface="Barlow"/>
              <a:cs typeface="Barlow"/>
              <a:sym typeface="Barlow"/>
            </a:endParaRPr>
          </a:p>
        </p:txBody>
      </p:sp>
      <p:pic>
        <p:nvPicPr>
          <p:cNvPr id="446" name="Google Shape;446;ge733e5217c_1_107"/>
          <p:cNvPicPr preferRelativeResize="0"/>
          <p:nvPr/>
        </p:nvPicPr>
        <p:blipFill rotWithShape="1">
          <a:blip r:embed="rId3">
            <a:alphaModFix/>
          </a:blip>
          <a:srcRect b="622" l="0" r="0" t="612"/>
          <a:stretch/>
        </p:blipFill>
        <p:spPr>
          <a:xfrm>
            <a:off x="478700" y="918600"/>
            <a:ext cx="7578148" cy="5785303"/>
          </a:xfrm>
          <a:prstGeom prst="rect">
            <a:avLst/>
          </a:prstGeom>
          <a:noFill/>
          <a:ln cap="flat" cmpd="sng" w="38100">
            <a:solidFill>
              <a:srgbClr val="000000"/>
            </a:solidFill>
            <a:prstDash val="solid"/>
            <a:round/>
            <a:headEnd len="sm" w="sm" type="none"/>
            <a:tailEnd len="sm" w="sm" type="none"/>
          </a:ln>
        </p:spPr>
      </p:pic>
      <p:sp>
        <p:nvSpPr>
          <p:cNvPr id="447" name="Google Shape;447;ge733e5217c_1_107"/>
          <p:cNvSpPr/>
          <p:nvPr/>
        </p:nvSpPr>
        <p:spPr>
          <a:xfrm>
            <a:off x="1464100" y="5762625"/>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51" name="Shape 451"/>
        <p:cNvGrpSpPr/>
        <p:nvPr/>
      </p:nvGrpSpPr>
      <p:grpSpPr>
        <a:xfrm>
          <a:off x="0" y="0"/>
          <a:ext cx="0" cy="0"/>
          <a:chOff x="0" y="0"/>
          <a:chExt cx="0" cy="0"/>
        </a:xfrm>
      </p:grpSpPr>
      <p:sp>
        <p:nvSpPr>
          <p:cNvPr id="452" name="Google Shape;452;ge733e5217c_1_119"/>
          <p:cNvSpPr txBox="1"/>
          <p:nvPr/>
        </p:nvSpPr>
        <p:spPr>
          <a:xfrm>
            <a:off x="2517300" y="0"/>
            <a:ext cx="71574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Density-Based Clustering</a:t>
            </a:r>
            <a:endParaRPr b="1" sz="3850">
              <a:solidFill>
                <a:srgbClr val="0097A7"/>
              </a:solidFill>
              <a:latin typeface="Barlow"/>
              <a:ea typeface="Barlow"/>
              <a:cs typeface="Barlow"/>
              <a:sym typeface="Barlow"/>
            </a:endParaRPr>
          </a:p>
        </p:txBody>
      </p:sp>
      <p:sp>
        <p:nvSpPr>
          <p:cNvPr id="453" name="Google Shape;453;ge733e5217c_1_119"/>
          <p:cNvSpPr txBox="1"/>
          <p:nvPr/>
        </p:nvSpPr>
        <p:spPr>
          <a:xfrm>
            <a:off x="8259975" y="1088463"/>
            <a:ext cx="3737700" cy="544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latin typeface="Barlow"/>
                <a:ea typeface="Barlow"/>
                <a:cs typeface="Barlow"/>
                <a:sym typeface="Barlow"/>
              </a:rPr>
              <a:t>We used the average close rides, </a:t>
            </a:r>
            <a:r>
              <a:rPr b="1" i="1" lang="en-US" sz="2000">
                <a:latin typeface="Barlow"/>
                <a:ea typeface="Barlow"/>
                <a:cs typeface="Barlow"/>
                <a:sym typeface="Barlow"/>
              </a:rPr>
              <a:t>546</a:t>
            </a:r>
            <a:r>
              <a:rPr b="1" lang="en-US" sz="2000">
                <a:latin typeface="Barlow"/>
                <a:ea typeface="Barlow"/>
                <a:cs typeface="Barlow"/>
                <a:sym typeface="Barlow"/>
              </a:rPr>
              <a:t>, and our chosen distance, </a:t>
            </a:r>
            <a:r>
              <a:rPr b="1" i="1" lang="en-US" sz="2000">
                <a:latin typeface="Barlow"/>
                <a:ea typeface="Barlow"/>
                <a:cs typeface="Barlow"/>
                <a:sym typeface="Barlow"/>
              </a:rPr>
              <a:t>100</a:t>
            </a:r>
            <a:r>
              <a:rPr b="1" lang="en-US" sz="2000">
                <a:latin typeface="Barlow"/>
                <a:ea typeface="Barlow"/>
                <a:cs typeface="Barlow"/>
                <a:sym typeface="Barlow"/>
              </a:rPr>
              <a:t> </a:t>
            </a:r>
            <a:r>
              <a:rPr b="1" i="1" lang="en-US" sz="2000">
                <a:latin typeface="Barlow"/>
                <a:ea typeface="Barlow"/>
                <a:cs typeface="Barlow"/>
                <a:sym typeface="Barlow"/>
              </a:rPr>
              <a:t>meters</a:t>
            </a:r>
            <a:r>
              <a:rPr b="1" lang="en-US" sz="2000">
                <a:latin typeface="Barlow"/>
                <a:ea typeface="Barlow"/>
                <a:cs typeface="Barlow"/>
                <a:sym typeface="Barlow"/>
              </a:rPr>
              <a:t>, to run a density-based clustering tool and find high-density areas that are far from existing scooter parking.</a:t>
            </a:r>
            <a:endParaRPr b="1" sz="2000">
              <a:latin typeface="Barlow"/>
              <a:ea typeface="Barlow"/>
              <a:cs typeface="Barlow"/>
              <a:sym typeface="Barlow"/>
            </a:endParaRPr>
          </a:p>
          <a:p>
            <a:pPr indent="0" lvl="0" marL="0" marR="0" rtl="0" algn="l">
              <a:lnSpc>
                <a:spcPct val="115000"/>
              </a:lnSpc>
              <a:spcBef>
                <a:spcPts val="0"/>
              </a:spcBef>
              <a:spcAft>
                <a:spcPts val="0"/>
              </a:spcAft>
              <a:buNone/>
            </a:pPr>
            <a:r>
              <a:t/>
            </a:r>
            <a:endParaRPr b="1" sz="2000">
              <a:latin typeface="Barlow"/>
              <a:ea typeface="Barlow"/>
              <a:cs typeface="Barlow"/>
              <a:sym typeface="Barlow"/>
            </a:endParaRPr>
          </a:p>
          <a:p>
            <a:pPr indent="0" lvl="0" marL="0" marR="0" rtl="0" algn="l">
              <a:lnSpc>
                <a:spcPct val="115000"/>
              </a:lnSpc>
              <a:spcBef>
                <a:spcPts val="0"/>
              </a:spcBef>
              <a:spcAft>
                <a:spcPts val="0"/>
              </a:spcAft>
              <a:buNone/>
            </a:pPr>
            <a:r>
              <a:rPr b="1" lang="en-US" sz="2000">
                <a:latin typeface="Barlow"/>
                <a:ea typeface="Barlow"/>
                <a:cs typeface="Barlow"/>
                <a:sym typeface="Barlow"/>
              </a:rPr>
              <a:t>The tool returned two popular areas that are far from a Veo Parking area:</a:t>
            </a:r>
            <a:endParaRPr b="1" sz="2000">
              <a:latin typeface="Barlow"/>
              <a:ea typeface="Barlow"/>
              <a:cs typeface="Barlow"/>
              <a:sym typeface="Barlow"/>
            </a:endParaRPr>
          </a:p>
          <a:p>
            <a:pPr indent="0" lvl="0" marL="0" marR="0" rtl="0" algn="l">
              <a:lnSpc>
                <a:spcPct val="115000"/>
              </a:lnSpc>
              <a:spcBef>
                <a:spcPts val="0"/>
              </a:spcBef>
              <a:spcAft>
                <a:spcPts val="0"/>
              </a:spcAft>
              <a:buNone/>
            </a:pPr>
            <a:r>
              <a:t/>
            </a:r>
            <a:endParaRPr b="1" sz="2000">
              <a:latin typeface="Barlow"/>
              <a:ea typeface="Barlow"/>
              <a:cs typeface="Barlow"/>
              <a:sym typeface="Barlow"/>
            </a:endParaRPr>
          </a:p>
          <a:p>
            <a:pPr indent="0" lvl="0" marL="0" marR="0" rtl="0" algn="l">
              <a:lnSpc>
                <a:spcPct val="115000"/>
              </a:lnSpc>
              <a:spcBef>
                <a:spcPts val="0"/>
              </a:spcBef>
              <a:spcAft>
                <a:spcPts val="0"/>
              </a:spcAft>
              <a:buNone/>
            </a:pPr>
            <a:r>
              <a:rPr b="1" lang="en-US" sz="2000">
                <a:latin typeface="Barlow"/>
                <a:ea typeface="Barlow"/>
                <a:cs typeface="Barlow"/>
                <a:sym typeface="Barlow"/>
              </a:rPr>
              <a:t>Cluster #1: Maryland Stadium</a:t>
            </a:r>
            <a:endParaRPr b="1" sz="2000">
              <a:latin typeface="Barlow"/>
              <a:ea typeface="Barlow"/>
              <a:cs typeface="Barlow"/>
              <a:sym typeface="Barlow"/>
            </a:endParaRPr>
          </a:p>
          <a:p>
            <a:pPr indent="0" lvl="0" marL="0" marR="0" rtl="0" algn="l">
              <a:lnSpc>
                <a:spcPct val="115000"/>
              </a:lnSpc>
              <a:spcBef>
                <a:spcPts val="0"/>
              </a:spcBef>
              <a:spcAft>
                <a:spcPts val="0"/>
              </a:spcAft>
              <a:buNone/>
            </a:pPr>
            <a:r>
              <a:rPr b="1" lang="en-US" sz="2000">
                <a:latin typeface="Barlow"/>
                <a:ea typeface="Barlow"/>
                <a:cs typeface="Barlow"/>
                <a:sym typeface="Barlow"/>
              </a:rPr>
              <a:t>Cluster #2: T-Row / South Campus Commons</a:t>
            </a:r>
            <a:endParaRPr b="1" sz="2000">
              <a:latin typeface="Barlow"/>
              <a:ea typeface="Barlow"/>
              <a:cs typeface="Barlow"/>
              <a:sym typeface="Barlow"/>
            </a:endParaRPr>
          </a:p>
        </p:txBody>
      </p:sp>
      <p:pic>
        <p:nvPicPr>
          <p:cNvPr id="454" name="Google Shape;454;ge733e5217c_1_119"/>
          <p:cNvPicPr preferRelativeResize="0"/>
          <p:nvPr/>
        </p:nvPicPr>
        <p:blipFill rotWithShape="1">
          <a:blip r:embed="rId3">
            <a:alphaModFix/>
          </a:blip>
          <a:srcRect b="583" l="0" r="0" t="592"/>
          <a:stretch/>
        </p:blipFill>
        <p:spPr>
          <a:xfrm>
            <a:off x="446725" y="918600"/>
            <a:ext cx="7578148" cy="5788627"/>
          </a:xfrm>
          <a:prstGeom prst="rect">
            <a:avLst/>
          </a:prstGeom>
          <a:noFill/>
          <a:ln cap="flat" cmpd="sng" w="38100">
            <a:solidFill>
              <a:srgbClr val="000000"/>
            </a:solidFill>
            <a:prstDash val="solid"/>
            <a:round/>
            <a:headEnd len="sm" w="sm" type="none"/>
            <a:tailEnd len="sm" w="sm" type="none"/>
          </a:ln>
        </p:spPr>
      </p:pic>
      <p:sp>
        <p:nvSpPr>
          <p:cNvPr id="455" name="Google Shape;455;ge733e5217c_1_119"/>
          <p:cNvSpPr/>
          <p:nvPr/>
        </p:nvSpPr>
        <p:spPr>
          <a:xfrm>
            <a:off x="1203525" y="5229225"/>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59" name="Shape 459"/>
        <p:cNvGrpSpPr/>
        <p:nvPr/>
      </p:nvGrpSpPr>
      <p:grpSpPr>
        <a:xfrm>
          <a:off x="0" y="0"/>
          <a:ext cx="0" cy="0"/>
          <a:chOff x="0" y="0"/>
          <a:chExt cx="0" cy="0"/>
        </a:xfrm>
      </p:grpSpPr>
      <p:sp>
        <p:nvSpPr>
          <p:cNvPr id="460" name="Google Shape;460;ge733e5217c_1_129"/>
          <p:cNvSpPr txBox="1"/>
          <p:nvPr>
            <p:ph type="title"/>
          </p:nvPr>
        </p:nvSpPr>
        <p:spPr>
          <a:xfrm>
            <a:off x="0" y="2977800"/>
            <a:ext cx="12192000" cy="9024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00B8AB"/>
              </a:buClr>
              <a:buSzPts val="3200"/>
              <a:buFont typeface="Arial"/>
              <a:buNone/>
            </a:pPr>
            <a:r>
              <a:rPr b="1" lang="en-US" sz="5600">
                <a:solidFill>
                  <a:schemeClr val="dk1"/>
                </a:solidFill>
                <a:latin typeface="Barlow"/>
                <a:ea typeface="Barlow"/>
                <a:cs typeface="Barlow"/>
                <a:sym typeface="Barlow"/>
              </a:rPr>
              <a:t>RE</a:t>
            </a:r>
            <a:r>
              <a:rPr b="1" lang="en-US" sz="5600">
                <a:solidFill>
                  <a:srgbClr val="0097A7"/>
                </a:solidFill>
                <a:latin typeface="Barlow"/>
                <a:ea typeface="Barlow"/>
                <a:cs typeface="Barlow"/>
                <a:sym typeface="Barlow"/>
              </a:rPr>
              <a:t>COMMENDATION</a:t>
            </a:r>
            <a:endParaRPr b="1" sz="5600">
              <a:solidFill>
                <a:srgbClr val="0097A7"/>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64" name="Shape 464"/>
        <p:cNvGrpSpPr/>
        <p:nvPr/>
      </p:nvGrpSpPr>
      <p:grpSpPr>
        <a:xfrm>
          <a:off x="0" y="0"/>
          <a:ext cx="0" cy="0"/>
          <a:chOff x="0" y="0"/>
          <a:chExt cx="0" cy="0"/>
        </a:xfrm>
      </p:grpSpPr>
      <p:sp>
        <p:nvSpPr>
          <p:cNvPr id="465" name="Google Shape;465;ge733e5217c_1_145"/>
          <p:cNvSpPr txBox="1"/>
          <p:nvPr/>
        </p:nvSpPr>
        <p:spPr>
          <a:xfrm>
            <a:off x="723450" y="0"/>
            <a:ext cx="107451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3850">
                <a:solidFill>
                  <a:srgbClr val="0097A7"/>
                </a:solidFill>
                <a:latin typeface="Barlow"/>
                <a:ea typeface="Barlow"/>
                <a:cs typeface="Barlow"/>
                <a:sym typeface="Barlow"/>
              </a:rPr>
              <a:t>Recommendation: </a:t>
            </a:r>
            <a:r>
              <a:rPr b="1" lang="en-US" sz="3850">
                <a:solidFill>
                  <a:srgbClr val="0097A7"/>
                </a:solidFill>
                <a:latin typeface="Barlow"/>
                <a:ea typeface="Barlow"/>
                <a:cs typeface="Barlow"/>
                <a:sym typeface="Barlow"/>
              </a:rPr>
              <a:t>New Veo Parking Areas</a:t>
            </a:r>
            <a:endParaRPr b="1" sz="3850">
              <a:solidFill>
                <a:srgbClr val="0097A7"/>
              </a:solidFill>
              <a:latin typeface="Barlow"/>
              <a:ea typeface="Barlow"/>
              <a:cs typeface="Barlow"/>
              <a:sym typeface="Barlow"/>
            </a:endParaRPr>
          </a:p>
        </p:txBody>
      </p:sp>
      <p:sp>
        <p:nvSpPr>
          <p:cNvPr id="466" name="Google Shape;466;ge733e5217c_1_145"/>
          <p:cNvSpPr txBox="1"/>
          <p:nvPr/>
        </p:nvSpPr>
        <p:spPr>
          <a:xfrm>
            <a:off x="8259975" y="1700313"/>
            <a:ext cx="3542400" cy="348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100">
                <a:latin typeface="Barlow"/>
                <a:ea typeface="Barlow"/>
                <a:cs typeface="Barlow"/>
                <a:sym typeface="Barlow"/>
              </a:rPr>
              <a:t>We recommend that Veo adds two new parking stations in these high-density areas:</a:t>
            </a:r>
            <a:endParaRPr b="1" sz="2100">
              <a:latin typeface="Barlow"/>
              <a:ea typeface="Barlow"/>
              <a:cs typeface="Barlow"/>
              <a:sym typeface="Barlow"/>
            </a:endParaRPr>
          </a:p>
          <a:p>
            <a:pPr indent="0" lvl="0" marL="0" marR="0" rtl="0" algn="l">
              <a:lnSpc>
                <a:spcPct val="115000"/>
              </a:lnSpc>
              <a:spcBef>
                <a:spcPts val="0"/>
              </a:spcBef>
              <a:spcAft>
                <a:spcPts val="0"/>
              </a:spcAft>
              <a:buNone/>
            </a:pPr>
            <a:r>
              <a:t/>
            </a:r>
            <a:endParaRPr b="1" sz="2100">
              <a:latin typeface="Barlow"/>
              <a:ea typeface="Barlow"/>
              <a:cs typeface="Barlow"/>
              <a:sym typeface="Barlow"/>
            </a:endParaRPr>
          </a:p>
          <a:p>
            <a:pPr indent="-361950" lvl="0" marL="914400" marR="0" rtl="0" algn="l">
              <a:lnSpc>
                <a:spcPct val="115000"/>
              </a:lnSpc>
              <a:spcBef>
                <a:spcPts val="0"/>
              </a:spcBef>
              <a:spcAft>
                <a:spcPts val="0"/>
              </a:spcAft>
              <a:buSzPts val="2100"/>
              <a:buFont typeface="Barlow"/>
              <a:buAutoNum type="arabicPeriod"/>
            </a:pPr>
            <a:r>
              <a:rPr b="1" lang="en-US" sz="2100">
                <a:latin typeface="Barlow"/>
                <a:ea typeface="Barlow"/>
                <a:cs typeface="Barlow"/>
                <a:sym typeface="Barlow"/>
              </a:rPr>
              <a:t>Maryland Stadium</a:t>
            </a:r>
            <a:endParaRPr b="1" sz="2100">
              <a:latin typeface="Barlow"/>
              <a:ea typeface="Barlow"/>
              <a:cs typeface="Barlow"/>
              <a:sym typeface="Barlow"/>
            </a:endParaRPr>
          </a:p>
          <a:p>
            <a:pPr indent="-361950" lvl="0" marL="914400" marR="0" rtl="0" algn="l">
              <a:lnSpc>
                <a:spcPct val="115000"/>
              </a:lnSpc>
              <a:spcBef>
                <a:spcPts val="0"/>
              </a:spcBef>
              <a:spcAft>
                <a:spcPts val="0"/>
              </a:spcAft>
              <a:buSzPts val="2100"/>
              <a:buFont typeface="Barlow"/>
              <a:buAutoNum type="arabicPeriod"/>
            </a:pPr>
            <a:r>
              <a:rPr b="1" lang="en-US" sz="2100">
                <a:latin typeface="Barlow"/>
                <a:ea typeface="Barlow"/>
                <a:cs typeface="Barlow"/>
                <a:sym typeface="Barlow"/>
              </a:rPr>
              <a:t>Terrapin Row / South Campus Commons</a:t>
            </a:r>
            <a:endParaRPr b="1" sz="2100">
              <a:latin typeface="Barlow"/>
              <a:ea typeface="Barlow"/>
              <a:cs typeface="Barlow"/>
              <a:sym typeface="Barlow"/>
            </a:endParaRPr>
          </a:p>
        </p:txBody>
      </p:sp>
      <p:pic>
        <p:nvPicPr>
          <p:cNvPr id="467" name="Google Shape;467;ge733e5217c_1_145"/>
          <p:cNvPicPr preferRelativeResize="0"/>
          <p:nvPr/>
        </p:nvPicPr>
        <p:blipFill rotWithShape="1">
          <a:blip r:embed="rId3">
            <a:alphaModFix/>
          </a:blip>
          <a:srcRect b="573" l="0" r="0" t="573"/>
          <a:stretch/>
        </p:blipFill>
        <p:spPr>
          <a:xfrm>
            <a:off x="478700" y="918600"/>
            <a:ext cx="7578148" cy="5790289"/>
          </a:xfrm>
          <a:prstGeom prst="rect">
            <a:avLst/>
          </a:prstGeom>
          <a:noFill/>
          <a:ln cap="flat" cmpd="sng" w="38100">
            <a:solidFill>
              <a:srgbClr val="000000"/>
            </a:solidFill>
            <a:prstDash val="solid"/>
            <a:round/>
            <a:headEnd len="sm" w="sm" type="none"/>
            <a:tailEnd len="sm" w="sm" type="none"/>
          </a:ln>
        </p:spPr>
      </p:pic>
      <p:sp>
        <p:nvSpPr>
          <p:cNvPr id="468" name="Google Shape;468;ge733e5217c_1_145"/>
          <p:cNvSpPr/>
          <p:nvPr/>
        </p:nvSpPr>
        <p:spPr>
          <a:xfrm>
            <a:off x="1235500" y="5153025"/>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72" name="Shape 472"/>
        <p:cNvGrpSpPr/>
        <p:nvPr/>
      </p:nvGrpSpPr>
      <p:grpSpPr>
        <a:xfrm>
          <a:off x="0" y="0"/>
          <a:ext cx="0" cy="0"/>
          <a:chOff x="0" y="0"/>
          <a:chExt cx="0" cy="0"/>
        </a:xfrm>
      </p:grpSpPr>
      <p:sp>
        <p:nvSpPr>
          <p:cNvPr id="473" name="Google Shape;473;ge74ea04b6b_1_0"/>
          <p:cNvSpPr txBox="1"/>
          <p:nvPr/>
        </p:nvSpPr>
        <p:spPr>
          <a:xfrm>
            <a:off x="819025" y="0"/>
            <a:ext cx="98529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b="1" lang="en-US" sz="3850">
                <a:solidFill>
                  <a:srgbClr val="0097A7"/>
                </a:solidFill>
                <a:latin typeface="Barlow"/>
                <a:ea typeface="Barlow"/>
                <a:cs typeface="Barlow"/>
                <a:sym typeface="Barlow"/>
              </a:rPr>
              <a:t>1. Terrapin Row / South Campus Commons</a:t>
            </a:r>
            <a:endParaRPr b="1" sz="3850">
              <a:solidFill>
                <a:srgbClr val="0097A7"/>
              </a:solidFill>
              <a:latin typeface="Barlow"/>
              <a:ea typeface="Barlow"/>
              <a:cs typeface="Barlow"/>
              <a:sym typeface="Barlow"/>
            </a:endParaRPr>
          </a:p>
        </p:txBody>
      </p:sp>
      <p:pic>
        <p:nvPicPr>
          <p:cNvPr id="474" name="Google Shape;474;ge74ea04b6b_1_0"/>
          <p:cNvPicPr preferRelativeResize="0"/>
          <p:nvPr/>
        </p:nvPicPr>
        <p:blipFill rotWithShape="1">
          <a:blip r:embed="rId3">
            <a:alphaModFix/>
          </a:blip>
          <a:srcRect b="9" l="0" r="0" t="19"/>
          <a:stretch/>
        </p:blipFill>
        <p:spPr>
          <a:xfrm>
            <a:off x="716275" y="1003513"/>
            <a:ext cx="10058399" cy="5484166"/>
          </a:xfrm>
          <a:prstGeom prst="rect">
            <a:avLst/>
          </a:prstGeom>
          <a:noFill/>
          <a:ln cap="flat" cmpd="sng" w="28575">
            <a:solidFill>
              <a:schemeClr val="dk1"/>
            </a:solidFill>
            <a:prstDash val="solid"/>
            <a:round/>
            <a:headEnd len="sm" w="sm" type="none"/>
            <a:tailEnd len="sm" w="sm" type="none"/>
          </a:ln>
        </p:spPr>
      </p:pic>
      <p:sp>
        <p:nvSpPr>
          <p:cNvPr id="475" name="Google Shape;475;ge74ea04b6b_1_0"/>
          <p:cNvSpPr txBox="1"/>
          <p:nvPr/>
        </p:nvSpPr>
        <p:spPr>
          <a:xfrm>
            <a:off x="3619175" y="2351025"/>
            <a:ext cx="2375700" cy="400200"/>
          </a:xfrm>
          <a:prstGeom prst="rect">
            <a:avLst/>
          </a:prstGeom>
          <a:noFill/>
          <a:ln>
            <a:noFill/>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Barlow"/>
                <a:ea typeface="Barlow"/>
                <a:cs typeface="Barlow"/>
                <a:sym typeface="Barlow"/>
              </a:rPr>
              <a:t>South Campus Commons 4</a:t>
            </a:r>
            <a:endParaRPr b="1">
              <a:latin typeface="Barlow"/>
              <a:ea typeface="Barlow"/>
              <a:cs typeface="Barlow"/>
              <a:sym typeface="Barlow"/>
            </a:endParaRPr>
          </a:p>
        </p:txBody>
      </p:sp>
      <p:cxnSp>
        <p:nvCxnSpPr>
          <p:cNvPr id="476" name="Google Shape;476;ge74ea04b6b_1_0"/>
          <p:cNvCxnSpPr>
            <a:stCxn id="475" idx="3"/>
          </p:cNvCxnSpPr>
          <p:nvPr/>
        </p:nvCxnSpPr>
        <p:spPr>
          <a:xfrm>
            <a:off x="5994875" y="2551125"/>
            <a:ext cx="668400" cy="574500"/>
          </a:xfrm>
          <a:prstGeom prst="straightConnector1">
            <a:avLst/>
          </a:prstGeom>
          <a:noFill/>
          <a:ln cap="flat" cmpd="sng" w="28575">
            <a:solidFill>
              <a:schemeClr val="dk1"/>
            </a:solidFill>
            <a:prstDash val="solid"/>
            <a:round/>
            <a:headEnd len="med" w="med" type="none"/>
            <a:tailEnd len="med" w="med" type="none"/>
          </a:ln>
          <a:effectLst>
            <a:outerShdw blurRad="28575" rotWithShape="0" algn="bl" dir="5400000" dist="9525">
              <a:srgbClr val="000000">
                <a:alpha val="50000"/>
              </a:srgbClr>
            </a:outerShdw>
          </a:effectLst>
        </p:spPr>
      </p:cxnSp>
      <p:sp>
        <p:nvSpPr>
          <p:cNvPr id="477" name="Google Shape;477;ge74ea04b6b_1_0"/>
          <p:cNvSpPr txBox="1"/>
          <p:nvPr/>
        </p:nvSpPr>
        <p:spPr>
          <a:xfrm>
            <a:off x="2825050" y="3833250"/>
            <a:ext cx="1240200" cy="400200"/>
          </a:xfrm>
          <a:prstGeom prst="rect">
            <a:avLst/>
          </a:prstGeom>
          <a:noFill/>
          <a:ln>
            <a:noFill/>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Barlow"/>
                <a:ea typeface="Barlow"/>
                <a:cs typeface="Barlow"/>
                <a:sym typeface="Barlow"/>
              </a:rPr>
              <a:t>Terrapin Row</a:t>
            </a:r>
            <a:endParaRPr b="1">
              <a:latin typeface="Barlow"/>
              <a:ea typeface="Barlow"/>
              <a:cs typeface="Barlow"/>
              <a:sym typeface="Barlow"/>
            </a:endParaRPr>
          </a:p>
        </p:txBody>
      </p:sp>
      <p:cxnSp>
        <p:nvCxnSpPr>
          <p:cNvPr id="478" name="Google Shape;478;ge74ea04b6b_1_0"/>
          <p:cNvCxnSpPr>
            <a:stCxn id="477" idx="3"/>
          </p:cNvCxnSpPr>
          <p:nvPr/>
        </p:nvCxnSpPr>
        <p:spPr>
          <a:xfrm flipH="1" rot="10800000">
            <a:off x="4065250" y="3773550"/>
            <a:ext cx="816300" cy="259800"/>
          </a:xfrm>
          <a:prstGeom prst="straightConnector1">
            <a:avLst/>
          </a:prstGeom>
          <a:noFill/>
          <a:ln cap="flat" cmpd="sng" w="28575">
            <a:solidFill>
              <a:schemeClr val="dk1"/>
            </a:solidFill>
            <a:prstDash val="solid"/>
            <a:round/>
            <a:headEnd len="med" w="med" type="none"/>
            <a:tailEnd len="med" w="med" type="none"/>
          </a:ln>
          <a:effectLst>
            <a:outerShdw blurRad="28575" rotWithShape="0" algn="bl" dir="5400000" dist="9525">
              <a:srgbClr val="000000">
                <a:alpha val="50000"/>
              </a:srgbClr>
            </a:outerShdw>
          </a:effectLst>
        </p:spPr>
      </p:cxnSp>
      <p:sp>
        <p:nvSpPr>
          <p:cNvPr id="479" name="Google Shape;479;ge74ea04b6b_1_0"/>
          <p:cNvSpPr/>
          <p:nvPr/>
        </p:nvSpPr>
        <p:spPr>
          <a:xfrm>
            <a:off x="1849425" y="456905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83" name="Shape 483"/>
        <p:cNvGrpSpPr/>
        <p:nvPr/>
      </p:nvGrpSpPr>
      <p:grpSpPr>
        <a:xfrm>
          <a:off x="0" y="0"/>
          <a:ext cx="0" cy="0"/>
          <a:chOff x="0" y="0"/>
          <a:chExt cx="0" cy="0"/>
        </a:xfrm>
      </p:grpSpPr>
      <p:sp>
        <p:nvSpPr>
          <p:cNvPr id="484" name="Google Shape;484;ge74ea04b6b_3_0"/>
          <p:cNvSpPr txBox="1"/>
          <p:nvPr/>
        </p:nvSpPr>
        <p:spPr>
          <a:xfrm>
            <a:off x="819025" y="0"/>
            <a:ext cx="98529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b="1" lang="en-US" sz="3850">
                <a:solidFill>
                  <a:srgbClr val="0097A7"/>
                </a:solidFill>
                <a:latin typeface="Barlow"/>
                <a:ea typeface="Barlow"/>
                <a:cs typeface="Barlow"/>
                <a:sym typeface="Barlow"/>
              </a:rPr>
              <a:t>1. Terrapin Row / South Campus Commons</a:t>
            </a:r>
            <a:endParaRPr b="1" sz="3850">
              <a:solidFill>
                <a:srgbClr val="0097A7"/>
              </a:solidFill>
              <a:latin typeface="Barlow"/>
              <a:ea typeface="Barlow"/>
              <a:cs typeface="Barlow"/>
              <a:sym typeface="Barlow"/>
            </a:endParaRPr>
          </a:p>
        </p:txBody>
      </p:sp>
      <p:pic>
        <p:nvPicPr>
          <p:cNvPr id="485" name="Google Shape;485;ge74ea04b6b_3_0"/>
          <p:cNvPicPr preferRelativeResize="0"/>
          <p:nvPr/>
        </p:nvPicPr>
        <p:blipFill rotWithShape="1">
          <a:blip r:embed="rId3">
            <a:alphaModFix/>
          </a:blip>
          <a:srcRect b="19" l="0" r="0" t="19"/>
          <a:stretch/>
        </p:blipFill>
        <p:spPr>
          <a:xfrm>
            <a:off x="716275" y="1003512"/>
            <a:ext cx="10058399" cy="5483719"/>
          </a:xfrm>
          <a:prstGeom prst="rect">
            <a:avLst/>
          </a:prstGeom>
          <a:noFill/>
          <a:ln cap="flat" cmpd="sng" w="28575">
            <a:solidFill>
              <a:schemeClr val="dk1"/>
            </a:solidFill>
            <a:prstDash val="solid"/>
            <a:round/>
            <a:headEnd len="sm" w="sm" type="none"/>
            <a:tailEnd len="sm" w="sm" type="none"/>
          </a:ln>
        </p:spPr>
      </p:pic>
      <p:sp>
        <p:nvSpPr>
          <p:cNvPr id="486" name="Google Shape;486;ge74ea04b6b_3_0"/>
          <p:cNvSpPr txBox="1"/>
          <p:nvPr/>
        </p:nvSpPr>
        <p:spPr>
          <a:xfrm>
            <a:off x="3619175" y="2351025"/>
            <a:ext cx="2375700" cy="400200"/>
          </a:xfrm>
          <a:prstGeom prst="rect">
            <a:avLst/>
          </a:prstGeom>
          <a:noFill/>
          <a:ln>
            <a:noFill/>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Barlow"/>
                <a:ea typeface="Barlow"/>
                <a:cs typeface="Barlow"/>
                <a:sym typeface="Barlow"/>
              </a:rPr>
              <a:t>South Campus Commons 4</a:t>
            </a:r>
            <a:endParaRPr b="1">
              <a:latin typeface="Barlow"/>
              <a:ea typeface="Barlow"/>
              <a:cs typeface="Barlow"/>
              <a:sym typeface="Barlow"/>
            </a:endParaRPr>
          </a:p>
        </p:txBody>
      </p:sp>
      <p:cxnSp>
        <p:nvCxnSpPr>
          <p:cNvPr id="487" name="Google Shape;487;ge74ea04b6b_3_0"/>
          <p:cNvCxnSpPr>
            <a:stCxn id="486" idx="3"/>
          </p:cNvCxnSpPr>
          <p:nvPr/>
        </p:nvCxnSpPr>
        <p:spPr>
          <a:xfrm>
            <a:off x="5994875" y="2551125"/>
            <a:ext cx="668400" cy="574500"/>
          </a:xfrm>
          <a:prstGeom prst="straightConnector1">
            <a:avLst/>
          </a:prstGeom>
          <a:noFill/>
          <a:ln cap="flat" cmpd="sng" w="28575">
            <a:solidFill>
              <a:schemeClr val="dk1"/>
            </a:solidFill>
            <a:prstDash val="solid"/>
            <a:round/>
            <a:headEnd len="med" w="med" type="none"/>
            <a:tailEnd len="med" w="med" type="none"/>
          </a:ln>
          <a:effectLst>
            <a:outerShdw blurRad="28575" rotWithShape="0" algn="bl" dir="5400000" dist="9525">
              <a:srgbClr val="000000">
                <a:alpha val="50000"/>
              </a:srgbClr>
            </a:outerShdw>
          </a:effectLst>
        </p:spPr>
      </p:cxnSp>
      <p:sp>
        <p:nvSpPr>
          <p:cNvPr id="488" name="Google Shape;488;ge74ea04b6b_3_0"/>
          <p:cNvSpPr txBox="1"/>
          <p:nvPr/>
        </p:nvSpPr>
        <p:spPr>
          <a:xfrm>
            <a:off x="2825050" y="3833250"/>
            <a:ext cx="1240200" cy="400200"/>
          </a:xfrm>
          <a:prstGeom prst="rect">
            <a:avLst/>
          </a:prstGeom>
          <a:noFill/>
          <a:ln>
            <a:noFill/>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Barlow"/>
                <a:ea typeface="Barlow"/>
                <a:cs typeface="Barlow"/>
                <a:sym typeface="Barlow"/>
              </a:rPr>
              <a:t>Terrapin Row</a:t>
            </a:r>
            <a:endParaRPr b="1">
              <a:latin typeface="Barlow"/>
              <a:ea typeface="Barlow"/>
              <a:cs typeface="Barlow"/>
              <a:sym typeface="Barlow"/>
            </a:endParaRPr>
          </a:p>
        </p:txBody>
      </p:sp>
      <p:cxnSp>
        <p:nvCxnSpPr>
          <p:cNvPr id="489" name="Google Shape;489;ge74ea04b6b_3_0"/>
          <p:cNvCxnSpPr>
            <a:stCxn id="488" idx="3"/>
          </p:cNvCxnSpPr>
          <p:nvPr/>
        </p:nvCxnSpPr>
        <p:spPr>
          <a:xfrm flipH="1" rot="10800000">
            <a:off x="4065250" y="3773550"/>
            <a:ext cx="816300" cy="259800"/>
          </a:xfrm>
          <a:prstGeom prst="straightConnector1">
            <a:avLst/>
          </a:prstGeom>
          <a:noFill/>
          <a:ln cap="flat" cmpd="sng" w="28575">
            <a:solidFill>
              <a:schemeClr val="dk1"/>
            </a:solidFill>
            <a:prstDash val="solid"/>
            <a:round/>
            <a:headEnd len="med" w="med" type="none"/>
            <a:tailEnd len="med" w="med" type="none"/>
          </a:ln>
          <a:effectLst>
            <a:outerShdw blurRad="28575" rotWithShape="0" algn="bl" dir="5400000" dist="9525">
              <a:srgbClr val="000000">
                <a:alpha val="50000"/>
              </a:srgbClr>
            </a:outerShdw>
          </a:effectLst>
        </p:spPr>
      </p:cxnSp>
      <p:sp>
        <p:nvSpPr>
          <p:cNvPr id="490" name="Google Shape;490;ge74ea04b6b_3_0"/>
          <p:cNvSpPr txBox="1"/>
          <p:nvPr/>
        </p:nvSpPr>
        <p:spPr>
          <a:xfrm>
            <a:off x="3722275" y="5390125"/>
            <a:ext cx="7052400" cy="1098900"/>
          </a:xfrm>
          <a:prstGeom prst="rect">
            <a:avLst/>
          </a:prstGeom>
          <a:solidFill>
            <a:srgbClr val="BFBFBF"/>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1800">
                <a:latin typeface="Barlow"/>
                <a:ea typeface="Barlow"/>
                <a:cs typeface="Barlow"/>
                <a:sym typeface="Barlow"/>
              </a:rPr>
              <a:t>The density in Cluster #1  is dispersed around a wide area, so we are recommending the new station location in between SCC 4 &amp; Terrapin Row--the area farthest from existing parking areas.</a:t>
            </a:r>
            <a:endParaRPr b="1" sz="1800">
              <a:latin typeface="Barlow"/>
              <a:ea typeface="Barlow"/>
              <a:cs typeface="Barlow"/>
              <a:sym typeface="Barlow"/>
            </a:endParaRPr>
          </a:p>
        </p:txBody>
      </p:sp>
      <p:sp>
        <p:nvSpPr>
          <p:cNvPr id="491" name="Google Shape;491;ge74ea04b6b_3_0"/>
          <p:cNvSpPr/>
          <p:nvPr/>
        </p:nvSpPr>
        <p:spPr>
          <a:xfrm>
            <a:off x="4162700" y="2126275"/>
            <a:ext cx="2844900" cy="2845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e74ea04b6b_3_0"/>
          <p:cNvSpPr/>
          <p:nvPr/>
        </p:nvSpPr>
        <p:spPr>
          <a:xfrm>
            <a:off x="1849425" y="456905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04" name="Shape 204"/>
        <p:cNvGrpSpPr/>
        <p:nvPr/>
      </p:nvGrpSpPr>
      <p:grpSpPr>
        <a:xfrm>
          <a:off x="0" y="0"/>
          <a:ext cx="0" cy="0"/>
          <a:chOff x="0" y="0"/>
          <a:chExt cx="0" cy="0"/>
        </a:xfrm>
      </p:grpSpPr>
      <p:sp>
        <p:nvSpPr>
          <p:cNvPr id="205" name="Google Shape;205;p3"/>
          <p:cNvSpPr/>
          <p:nvPr/>
        </p:nvSpPr>
        <p:spPr>
          <a:xfrm rot="-5400000">
            <a:off x="8344522" y="3657438"/>
            <a:ext cx="3789300" cy="873600"/>
          </a:xfrm>
          <a:prstGeom prst="chevron">
            <a:avLst>
              <a:gd fmla="val 50000" name="adj"/>
            </a:avLst>
          </a:prstGeom>
          <a:solidFill>
            <a:schemeClr val="lt1"/>
          </a:solidFill>
          <a:ln cap="rnd"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3"/>
          <p:cNvSpPr/>
          <p:nvPr/>
        </p:nvSpPr>
        <p:spPr>
          <a:xfrm rot="10800000">
            <a:off x="1828646" y="1629720"/>
            <a:ext cx="8336400" cy="873600"/>
          </a:xfrm>
          <a:prstGeom prst="chevron">
            <a:avLst>
              <a:gd fmla="val 50000" name="adj"/>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3"/>
          <p:cNvSpPr txBox="1"/>
          <p:nvPr>
            <p:ph type="title"/>
          </p:nvPr>
        </p:nvSpPr>
        <p:spPr>
          <a:xfrm>
            <a:off x="4296900" y="116850"/>
            <a:ext cx="3878700" cy="849900"/>
          </a:xfrm>
          <a:prstGeom prst="rect">
            <a:avLst/>
          </a:prstGeom>
          <a:noFill/>
          <a:ln>
            <a:noFill/>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400"/>
              <a:buFont typeface="Arial"/>
              <a:buNone/>
            </a:pPr>
            <a:r>
              <a:rPr b="1" lang="en-US" sz="5000">
                <a:solidFill>
                  <a:schemeClr val="dk1"/>
                </a:solidFill>
                <a:latin typeface="Barlow"/>
                <a:ea typeface="Barlow"/>
                <a:cs typeface="Barlow"/>
                <a:sym typeface="Barlow"/>
              </a:rPr>
              <a:t>PR</a:t>
            </a:r>
            <a:r>
              <a:rPr b="1" lang="en-US" sz="5000">
                <a:solidFill>
                  <a:srgbClr val="0097A7"/>
                </a:solidFill>
                <a:latin typeface="Barlow"/>
                <a:ea typeface="Barlow"/>
                <a:cs typeface="Barlow"/>
                <a:sym typeface="Barlow"/>
              </a:rPr>
              <a:t>OCEDURE</a:t>
            </a:r>
            <a:endParaRPr b="1" sz="5000">
              <a:solidFill>
                <a:srgbClr val="0097A7"/>
              </a:solidFill>
              <a:latin typeface="Barlow"/>
              <a:ea typeface="Barlow"/>
              <a:cs typeface="Barlow"/>
              <a:sym typeface="Barlow"/>
            </a:endParaRPr>
          </a:p>
        </p:txBody>
      </p:sp>
      <p:sp>
        <p:nvSpPr>
          <p:cNvPr id="208" name="Google Shape;208;p3"/>
          <p:cNvSpPr/>
          <p:nvPr/>
        </p:nvSpPr>
        <p:spPr>
          <a:xfrm>
            <a:off x="673825" y="898425"/>
            <a:ext cx="2215800" cy="2205300"/>
          </a:xfrm>
          <a:prstGeom prst="ellipse">
            <a:avLst/>
          </a:prstGeom>
          <a:solidFill>
            <a:schemeClr val="accent2"/>
          </a:solidFill>
          <a:ln cap="rnd" cmpd="sng" w="19050">
            <a:solidFill>
              <a:schemeClr val="dk1"/>
            </a:solidFill>
            <a:prstDash val="solid"/>
            <a:round/>
            <a:headEnd len="sm" w="sm" type="none"/>
            <a:tailEnd len="sm" w="sm" type="none"/>
          </a:ln>
          <a:effectLst>
            <a:outerShdw blurRad="14288"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500">
                <a:solidFill>
                  <a:schemeClr val="lt1"/>
                </a:solidFill>
                <a:latin typeface="Barlow"/>
                <a:ea typeface="Barlow"/>
                <a:cs typeface="Barlow"/>
                <a:sym typeface="Barlow"/>
              </a:rPr>
              <a:t>CLEAN AND ORGANIZE DATA </a:t>
            </a:r>
            <a:endParaRPr b="1" sz="1500">
              <a:solidFill>
                <a:schemeClr val="lt1"/>
              </a:solidFill>
              <a:latin typeface="Barlow"/>
              <a:ea typeface="Barlow"/>
              <a:cs typeface="Barlow"/>
              <a:sym typeface="Barlow"/>
            </a:endParaRPr>
          </a:p>
          <a:p>
            <a:pPr indent="0" lvl="0" marL="0" marR="0" rtl="0" algn="ctr">
              <a:spcBef>
                <a:spcPts val="0"/>
              </a:spcBef>
              <a:spcAft>
                <a:spcPts val="0"/>
              </a:spcAft>
              <a:buNone/>
            </a:pPr>
            <a:r>
              <a:rPr lang="en-US" sz="1500">
                <a:solidFill>
                  <a:schemeClr val="lt1"/>
                </a:solidFill>
                <a:latin typeface="Barlow"/>
                <a:ea typeface="Barlow"/>
                <a:cs typeface="Barlow"/>
                <a:sym typeface="Barlow"/>
              </a:rPr>
              <a:t>(Python - Pandas)</a:t>
            </a:r>
            <a:endParaRPr sz="1300">
              <a:latin typeface="Barlow"/>
              <a:ea typeface="Barlow"/>
              <a:cs typeface="Barlow"/>
              <a:sym typeface="Barlow"/>
            </a:endParaRPr>
          </a:p>
        </p:txBody>
      </p:sp>
      <p:sp>
        <p:nvSpPr>
          <p:cNvPr id="209" name="Google Shape;209;p3"/>
          <p:cNvSpPr/>
          <p:nvPr/>
        </p:nvSpPr>
        <p:spPr>
          <a:xfrm>
            <a:off x="4942825" y="932625"/>
            <a:ext cx="2215800" cy="2136900"/>
          </a:xfrm>
          <a:prstGeom prst="ellipse">
            <a:avLst/>
          </a:prstGeom>
          <a:solidFill>
            <a:srgbClr val="4DC3CE"/>
          </a:solidFill>
          <a:ln cap="rnd" cmpd="sng" w="19050">
            <a:solidFill>
              <a:schemeClr val="dk1"/>
            </a:solidFill>
            <a:prstDash val="solid"/>
            <a:round/>
            <a:headEnd len="sm" w="sm" type="none"/>
            <a:tailEnd len="sm" w="sm" type="none"/>
          </a:ln>
          <a:effectLst>
            <a:outerShdw blurRad="14288"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500">
                <a:solidFill>
                  <a:schemeClr val="lt1"/>
                </a:solidFill>
                <a:latin typeface="Barlow"/>
                <a:ea typeface="Barlow"/>
                <a:cs typeface="Barlow"/>
                <a:sym typeface="Barlow"/>
              </a:rPr>
              <a:t>PRELIMINARY ANALYSIS </a:t>
            </a:r>
            <a:r>
              <a:rPr lang="en-US" sz="1500">
                <a:solidFill>
                  <a:schemeClr val="lt1"/>
                </a:solidFill>
                <a:latin typeface="Barlow"/>
                <a:ea typeface="Barlow"/>
                <a:cs typeface="Barlow"/>
                <a:sym typeface="Barlow"/>
              </a:rPr>
              <a:t>(Python /</a:t>
            </a:r>
            <a:endParaRPr sz="1300">
              <a:latin typeface="Barlow"/>
              <a:ea typeface="Barlow"/>
              <a:cs typeface="Barlow"/>
              <a:sym typeface="Barlow"/>
            </a:endParaRPr>
          </a:p>
          <a:p>
            <a:pPr indent="0" lvl="0" marL="0" marR="0" rtl="0" algn="ctr">
              <a:spcBef>
                <a:spcPts val="0"/>
              </a:spcBef>
              <a:spcAft>
                <a:spcPts val="0"/>
              </a:spcAft>
              <a:buNone/>
            </a:pPr>
            <a:r>
              <a:rPr lang="en-US" sz="1500">
                <a:solidFill>
                  <a:schemeClr val="lt1"/>
                </a:solidFill>
                <a:latin typeface="Barlow"/>
                <a:ea typeface="Barlow"/>
                <a:cs typeface="Barlow"/>
                <a:sym typeface="Barlow"/>
              </a:rPr>
              <a:t>Tableau)</a:t>
            </a:r>
            <a:endParaRPr sz="1300">
              <a:latin typeface="Barlow"/>
              <a:ea typeface="Barlow"/>
              <a:cs typeface="Barlow"/>
              <a:sym typeface="Barlow"/>
            </a:endParaRPr>
          </a:p>
        </p:txBody>
      </p:sp>
      <p:sp>
        <p:nvSpPr>
          <p:cNvPr id="210" name="Google Shape;210;p3"/>
          <p:cNvSpPr/>
          <p:nvPr/>
        </p:nvSpPr>
        <p:spPr>
          <a:xfrm>
            <a:off x="9132075" y="932625"/>
            <a:ext cx="2207100" cy="2136900"/>
          </a:xfrm>
          <a:prstGeom prst="ellipse">
            <a:avLst/>
          </a:prstGeom>
          <a:solidFill>
            <a:srgbClr val="00B8AB"/>
          </a:solidFill>
          <a:ln cap="rnd" cmpd="sng" w="19050">
            <a:solidFill>
              <a:schemeClr val="dk1"/>
            </a:solidFill>
            <a:prstDash val="solid"/>
            <a:round/>
            <a:headEnd len="sm" w="sm" type="none"/>
            <a:tailEnd len="sm" w="sm" type="none"/>
          </a:ln>
          <a:effectLst>
            <a:outerShdw blurRad="14288"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500">
                <a:solidFill>
                  <a:schemeClr val="lt1"/>
                </a:solidFill>
                <a:latin typeface="Barlow"/>
                <a:ea typeface="Barlow"/>
                <a:cs typeface="Barlow"/>
                <a:sym typeface="Barlow"/>
              </a:rPr>
              <a:t>VISUALIZATION AND FOCUS ANALYSIS</a:t>
            </a:r>
            <a:endParaRPr b="1" sz="1500">
              <a:solidFill>
                <a:schemeClr val="lt1"/>
              </a:solidFill>
              <a:latin typeface="Barlow"/>
              <a:ea typeface="Barlow"/>
              <a:cs typeface="Barlow"/>
              <a:sym typeface="Barlow"/>
            </a:endParaRPr>
          </a:p>
          <a:p>
            <a:pPr indent="0" lvl="0" marL="0" marR="0" rtl="0" algn="ctr">
              <a:spcBef>
                <a:spcPts val="0"/>
              </a:spcBef>
              <a:spcAft>
                <a:spcPts val="0"/>
              </a:spcAft>
              <a:buNone/>
            </a:pPr>
            <a:r>
              <a:rPr lang="en-US" sz="1500">
                <a:solidFill>
                  <a:schemeClr val="lt1"/>
                </a:solidFill>
                <a:latin typeface="Barlow"/>
                <a:ea typeface="Barlow"/>
                <a:cs typeface="Barlow"/>
                <a:sym typeface="Barlow"/>
              </a:rPr>
              <a:t>(ArcGIS)</a:t>
            </a:r>
            <a:endParaRPr sz="1500">
              <a:solidFill>
                <a:schemeClr val="lt1"/>
              </a:solidFill>
              <a:latin typeface="Barlow"/>
              <a:ea typeface="Barlow"/>
              <a:cs typeface="Barlow"/>
              <a:sym typeface="Barlow"/>
            </a:endParaRPr>
          </a:p>
        </p:txBody>
      </p:sp>
      <p:sp>
        <p:nvSpPr>
          <p:cNvPr id="211" name="Google Shape;211;p3"/>
          <p:cNvSpPr/>
          <p:nvPr/>
        </p:nvSpPr>
        <p:spPr>
          <a:xfrm>
            <a:off x="8969300" y="4163225"/>
            <a:ext cx="2545500" cy="2542200"/>
          </a:xfrm>
          <a:prstGeom prst="ellipse">
            <a:avLst/>
          </a:prstGeom>
          <a:solidFill>
            <a:srgbClr val="0097A7"/>
          </a:solidFill>
          <a:ln cap="rnd" cmpd="sng" w="19050">
            <a:solidFill>
              <a:schemeClr val="dk1"/>
            </a:solidFill>
            <a:prstDash val="solid"/>
            <a:round/>
            <a:headEnd len="sm" w="sm" type="none"/>
            <a:tailEnd len="sm" w="sm" type="none"/>
          </a:ln>
          <a:effectLst>
            <a:outerShdw blurRad="14288"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500">
                <a:solidFill>
                  <a:schemeClr val="lt1"/>
                </a:solidFill>
                <a:latin typeface="Barlow"/>
                <a:ea typeface="Barlow"/>
                <a:cs typeface="Barlow"/>
                <a:sym typeface="Barlow"/>
              </a:rPr>
              <a:t>CONCLUSION AND RECOMMENDATION</a:t>
            </a:r>
            <a:endParaRPr b="1" sz="1300">
              <a:latin typeface="Barlow"/>
              <a:ea typeface="Barlow"/>
              <a:cs typeface="Barlow"/>
              <a:sym typeface="Barlow"/>
            </a:endParaRPr>
          </a:p>
        </p:txBody>
      </p:sp>
      <p:sp>
        <p:nvSpPr>
          <p:cNvPr id="212" name="Google Shape;212;p3"/>
          <p:cNvSpPr/>
          <p:nvPr/>
        </p:nvSpPr>
        <p:spPr>
          <a:xfrm>
            <a:off x="3277358" y="1936085"/>
            <a:ext cx="1357500" cy="300000"/>
          </a:xfrm>
          <a:prstGeom prst="stripedRightArrow">
            <a:avLst>
              <a:gd fmla="val 50000" name="adj1"/>
              <a:gd fmla="val 50000" name="adj2"/>
            </a:avLst>
          </a:prstGeom>
          <a:solidFill>
            <a:schemeClr val="dk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3"/>
          <p:cNvSpPr/>
          <p:nvPr/>
        </p:nvSpPr>
        <p:spPr>
          <a:xfrm rot="5400000">
            <a:off x="9830520" y="3463166"/>
            <a:ext cx="807900" cy="287400"/>
          </a:xfrm>
          <a:prstGeom prst="chevron">
            <a:avLst>
              <a:gd fmla="val 50000" name="adj"/>
            </a:avLst>
          </a:prstGeom>
          <a:solidFill>
            <a:srgbClr val="0097A7"/>
          </a:solidFill>
          <a:ln cap="rnd" cmpd="sng" w="19050">
            <a:solidFill>
              <a:schemeClr val="dk1"/>
            </a:solidFill>
            <a:prstDash val="solid"/>
            <a:round/>
            <a:headEnd len="sm" w="sm" type="none"/>
            <a:tailEnd len="sm" w="sm" type="none"/>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endParaRPr>
          </a:p>
        </p:txBody>
      </p:sp>
      <p:sp>
        <p:nvSpPr>
          <p:cNvPr id="214" name="Google Shape;214;p3"/>
          <p:cNvSpPr/>
          <p:nvPr/>
        </p:nvSpPr>
        <p:spPr>
          <a:xfrm rot="10800000">
            <a:off x="1644426" y="3574554"/>
            <a:ext cx="8148300" cy="368100"/>
          </a:xfrm>
          <a:prstGeom prst="chevron">
            <a:avLst>
              <a:gd fmla="val 0" name="adj"/>
            </a:avLst>
          </a:prstGeom>
          <a:solidFill>
            <a:schemeClr val="lt1"/>
          </a:solidFill>
          <a:ln cap="rnd"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 name="Google Shape;215;p3"/>
          <p:cNvSpPr/>
          <p:nvPr/>
        </p:nvSpPr>
        <p:spPr>
          <a:xfrm>
            <a:off x="7466603" y="1916381"/>
            <a:ext cx="1357500" cy="300000"/>
          </a:xfrm>
          <a:prstGeom prst="stripedRightArrow">
            <a:avLst>
              <a:gd fmla="val 50000" name="adj1"/>
              <a:gd fmla="val 50000" name="adj2"/>
            </a:avLst>
          </a:prstGeom>
          <a:solidFill>
            <a:schemeClr val="dk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3"/>
          <p:cNvSpPr/>
          <p:nvPr/>
        </p:nvSpPr>
        <p:spPr>
          <a:xfrm rot="10800000">
            <a:off x="9130380" y="3632448"/>
            <a:ext cx="448500" cy="252300"/>
          </a:xfrm>
          <a:prstGeom prst="chevron">
            <a:avLst>
              <a:gd fmla="val 50000" name="adj"/>
            </a:avLst>
          </a:prstGeom>
          <a:solidFill>
            <a:srgbClr val="FFC000"/>
          </a:solidFill>
          <a:ln cap="rnd" cmpd="sng" w="19050">
            <a:solidFill>
              <a:schemeClr val="dk1"/>
            </a:solidFill>
            <a:prstDash val="solid"/>
            <a:round/>
            <a:headEnd len="sm" w="sm" type="none"/>
            <a:tailEnd len="sm" w="sm" type="none"/>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 name="Google Shape;217;p3"/>
          <p:cNvSpPr/>
          <p:nvPr/>
        </p:nvSpPr>
        <p:spPr>
          <a:xfrm rot="10800000">
            <a:off x="6623854" y="3632087"/>
            <a:ext cx="448500" cy="252300"/>
          </a:xfrm>
          <a:prstGeom prst="chevron">
            <a:avLst>
              <a:gd fmla="val 50000" name="adj"/>
            </a:avLst>
          </a:prstGeom>
          <a:solidFill>
            <a:srgbClr val="FFC000"/>
          </a:solidFill>
          <a:ln cap="rnd" cmpd="sng" w="19050">
            <a:solidFill>
              <a:schemeClr val="dk1"/>
            </a:solidFill>
            <a:prstDash val="solid"/>
            <a:round/>
            <a:headEnd len="sm" w="sm" type="none"/>
            <a:tailEnd len="sm" w="sm" type="none"/>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 name="Google Shape;218;p3"/>
          <p:cNvSpPr/>
          <p:nvPr/>
        </p:nvSpPr>
        <p:spPr>
          <a:xfrm rot="10800000">
            <a:off x="5056834" y="3648401"/>
            <a:ext cx="448500" cy="252300"/>
          </a:xfrm>
          <a:prstGeom prst="chevron">
            <a:avLst>
              <a:gd fmla="val 50000" name="adj"/>
            </a:avLst>
          </a:prstGeom>
          <a:solidFill>
            <a:srgbClr val="FFC000"/>
          </a:solidFill>
          <a:ln cap="rnd" cmpd="sng" w="19050">
            <a:solidFill>
              <a:schemeClr val="dk1"/>
            </a:solidFill>
            <a:prstDash val="solid"/>
            <a:round/>
            <a:headEnd len="sm" w="sm" type="none"/>
            <a:tailEnd len="sm" w="sm" type="none"/>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3"/>
          <p:cNvSpPr/>
          <p:nvPr/>
        </p:nvSpPr>
        <p:spPr>
          <a:xfrm rot="10800000">
            <a:off x="8005388" y="3632087"/>
            <a:ext cx="448500" cy="252300"/>
          </a:xfrm>
          <a:prstGeom prst="chevron">
            <a:avLst>
              <a:gd fmla="val 50000" name="adj"/>
            </a:avLst>
          </a:prstGeom>
          <a:solidFill>
            <a:srgbClr val="FFC000"/>
          </a:solidFill>
          <a:ln cap="rnd" cmpd="sng" w="19050">
            <a:solidFill>
              <a:schemeClr val="dk1"/>
            </a:solidFill>
            <a:prstDash val="solid"/>
            <a:round/>
            <a:headEnd len="sm" w="sm" type="none"/>
            <a:tailEnd len="sm" w="sm" type="none"/>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3"/>
          <p:cNvSpPr/>
          <p:nvPr/>
        </p:nvSpPr>
        <p:spPr>
          <a:xfrm rot="10800000">
            <a:off x="2440990" y="3632087"/>
            <a:ext cx="448500" cy="252300"/>
          </a:xfrm>
          <a:prstGeom prst="chevron">
            <a:avLst>
              <a:gd fmla="val 50000" name="adj"/>
            </a:avLst>
          </a:prstGeom>
          <a:solidFill>
            <a:srgbClr val="FFC000"/>
          </a:solidFill>
          <a:ln cap="rnd" cmpd="sng" w="19050">
            <a:solidFill>
              <a:schemeClr val="dk1"/>
            </a:solidFill>
            <a:prstDash val="solid"/>
            <a:round/>
            <a:headEnd len="sm" w="sm" type="none"/>
            <a:tailEnd len="sm" w="sm" type="none"/>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3"/>
          <p:cNvSpPr/>
          <p:nvPr/>
        </p:nvSpPr>
        <p:spPr>
          <a:xfrm rot="10800000">
            <a:off x="3727370" y="3645353"/>
            <a:ext cx="448500" cy="252300"/>
          </a:xfrm>
          <a:prstGeom prst="chevron">
            <a:avLst>
              <a:gd fmla="val 50000" name="adj"/>
            </a:avLst>
          </a:prstGeom>
          <a:solidFill>
            <a:srgbClr val="FFC000"/>
          </a:solidFill>
          <a:ln cap="rnd" cmpd="sng" w="19050">
            <a:solidFill>
              <a:schemeClr val="dk1"/>
            </a:solidFill>
            <a:prstDash val="solid"/>
            <a:round/>
            <a:headEnd len="sm" w="sm" type="none"/>
            <a:tailEnd len="sm" w="sm" type="none"/>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3"/>
          <p:cNvSpPr/>
          <p:nvPr/>
        </p:nvSpPr>
        <p:spPr>
          <a:xfrm rot="-5400000">
            <a:off x="5933736" y="3406752"/>
            <a:ext cx="313800" cy="310500"/>
          </a:xfrm>
          <a:prstGeom prst="chevron">
            <a:avLst>
              <a:gd fmla="val 50000" name="adj"/>
            </a:avLst>
          </a:prstGeom>
          <a:solidFill>
            <a:srgbClr val="FFC000"/>
          </a:solidFill>
          <a:ln cap="rnd" cmpd="sng" w="19050">
            <a:solidFill>
              <a:schemeClr val="dk1"/>
            </a:solidFill>
            <a:prstDash val="solid"/>
            <a:round/>
            <a:headEnd len="sm" w="sm" type="none"/>
            <a:tailEnd len="sm" w="sm" type="none"/>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3"/>
          <p:cNvSpPr/>
          <p:nvPr/>
        </p:nvSpPr>
        <p:spPr>
          <a:xfrm rot="-5400000">
            <a:off x="1624836" y="3406759"/>
            <a:ext cx="313800" cy="310500"/>
          </a:xfrm>
          <a:prstGeom prst="chevron">
            <a:avLst>
              <a:gd fmla="val 50000" name="adj"/>
            </a:avLst>
          </a:prstGeom>
          <a:solidFill>
            <a:srgbClr val="FFC000"/>
          </a:solidFill>
          <a:ln cap="rnd" cmpd="sng" w="19050">
            <a:solidFill>
              <a:schemeClr val="dk1"/>
            </a:solidFill>
            <a:prstDash val="solid"/>
            <a:round/>
            <a:headEnd len="sm" w="sm" type="none"/>
            <a:tailEnd len="sm" w="sm" type="none"/>
          </a:ln>
          <a:effectLst>
            <a:outerShdw blurRad="28575"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496" name="Shape 496"/>
        <p:cNvGrpSpPr/>
        <p:nvPr/>
      </p:nvGrpSpPr>
      <p:grpSpPr>
        <a:xfrm>
          <a:off x="0" y="0"/>
          <a:ext cx="0" cy="0"/>
          <a:chOff x="0" y="0"/>
          <a:chExt cx="0" cy="0"/>
        </a:xfrm>
      </p:grpSpPr>
      <p:sp>
        <p:nvSpPr>
          <p:cNvPr id="497" name="Google Shape;497;ge74ea04b6b_5_27"/>
          <p:cNvSpPr txBox="1"/>
          <p:nvPr/>
        </p:nvSpPr>
        <p:spPr>
          <a:xfrm>
            <a:off x="0" y="0"/>
            <a:ext cx="121920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b="1" lang="en-US" sz="3550">
                <a:solidFill>
                  <a:srgbClr val="0097A7"/>
                </a:solidFill>
                <a:latin typeface="Barlow"/>
                <a:ea typeface="Barlow"/>
                <a:cs typeface="Barlow"/>
                <a:sym typeface="Barlow"/>
              </a:rPr>
              <a:t>1. Terrapin Row / South Campus Commons - Street View</a:t>
            </a:r>
            <a:endParaRPr b="1" sz="3550">
              <a:solidFill>
                <a:srgbClr val="0097A7"/>
              </a:solidFill>
              <a:latin typeface="Barlow"/>
              <a:ea typeface="Barlow"/>
              <a:cs typeface="Barlow"/>
              <a:sym typeface="Barlow"/>
            </a:endParaRPr>
          </a:p>
        </p:txBody>
      </p:sp>
      <p:pic>
        <p:nvPicPr>
          <p:cNvPr id="498" name="Google Shape;498;ge74ea04b6b_5_27"/>
          <p:cNvPicPr preferRelativeResize="0"/>
          <p:nvPr/>
        </p:nvPicPr>
        <p:blipFill rotWithShape="1">
          <a:blip r:embed="rId3">
            <a:alphaModFix/>
          </a:blip>
          <a:srcRect b="0" l="0" r="10329" t="0"/>
          <a:stretch/>
        </p:blipFill>
        <p:spPr>
          <a:xfrm>
            <a:off x="934213" y="918600"/>
            <a:ext cx="10323574" cy="5486399"/>
          </a:xfrm>
          <a:prstGeom prst="rect">
            <a:avLst/>
          </a:prstGeom>
          <a:noFill/>
          <a:ln cap="flat" cmpd="sng" w="28575">
            <a:solidFill>
              <a:schemeClr val="dk1"/>
            </a:solidFill>
            <a:prstDash val="solid"/>
            <a:round/>
            <a:headEnd len="sm" w="sm" type="none"/>
            <a:tailEnd len="sm" w="sm" type="none"/>
          </a:ln>
        </p:spPr>
      </p:pic>
      <p:sp>
        <p:nvSpPr>
          <p:cNvPr id="499" name="Google Shape;499;ge74ea04b6b_5_27"/>
          <p:cNvSpPr txBox="1"/>
          <p:nvPr/>
        </p:nvSpPr>
        <p:spPr>
          <a:xfrm>
            <a:off x="3065075" y="5509200"/>
            <a:ext cx="8192700" cy="895800"/>
          </a:xfrm>
          <a:prstGeom prst="rect">
            <a:avLst/>
          </a:prstGeom>
          <a:solidFill>
            <a:srgbClr val="BFBFBF"/>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a:latin typeface="Barlow"/>
                <a:ea typeface="Barlow"/>
                <a:cs typeface="Barlow"/>
                <a:sym typeface="Barlow"/>
              </a:rPr>
              <a:t>Terrapin Row &amp; South Campus Commons 4 are among the most popular off-campus housing for UMD students, and it was also a popular bus stop in the bus analysis. They are located right beside </a:t>
            </a:r>
            <a:r>
              <a:rPr b="1" i="1" lang="en-US">
                <a:latin typeface="Barlow"/>
                <a:ea typeface="Barlow"/>
                <a:cs typeface="Barlow"/>
                <a:sym typeface="Barlow"/>
              </a:rPr>
              <a:t>The Spot</a:t>
            </a:r>
            <a:r>
              <a:rPr b="1" lang="en-US">
                <a:latin typeface="Barlow"/>
                <a:ea typeface="Barlow"/>
                <a:cs typeface="Barlow"/>
                <a:sym typeface="Barlow"/>
              </a:rPr>
              <a:t>, a popular shopping/dining center. A Veo Parking station here would be ideal for students.</a:t>
            </a:r>
            <a:endParaRPr b="1">
              <a:latin typeface="Barlow"/>
              <a:ea typeface="Barlow"/>
              <a:cs typeface="Barlow"/>
              <a:sym typeface="Barlow"/>
            </a:endParaRPr>
          </a:p>
        </p:txBody>
      </p:sp>
      <p:sp>
        <p:nvSpPr>
          <p:cNvPr id="500" name="Google Shape;500;ge74ea04b6b_5_27"/>
          <p:cNvSpPr txBox="1"/>
          <p:nvPr/>
        </p:nvSpPr>
        <p:spPr>
          <a:xfrm>
            <a:off x="4352800" y="3461700"/>
            <a:ext cx="2375700" cy="400200"/>
          </a:xfrm>
          <a:prstGeom prst="rect">
            <a:avLst/>
          </a:prstGeom>
          <a:solidFill>
            <a:srgbClr val="BFBFBF"/>
          </a:solidFill>
          <a:ln cap="flat" cmpd="sng" w="9525">
            <a:solidFill>
              <a:schemeClr val="dk1"/>
            </a:solidFill>
            <a:prstDash val="solid"/>
            <a:round/>
            <a:headEnd len="sm" w="sm" type="none"/>
            <a:tailEnd len="sm" w="sm" type="none"/>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Barlow"/>
                <a:ea typeface="Barlow"/>
                <a:cs typeface="Barlow"/>
                <a:sym typeface="Barlow"/>
              </a:rPr>
              <a:t>South Campus Commons 4</a:t>
            </a:r>
            <a:endParaRPr b="1">
              <a:latin typeface="Barlow"/>
              <a:ea typeface="Barlow"/>
              <a:cs typeface="Barlow"/>
              <a:sym typeface="Barlow"/>
            </a:endParaRPr>
          </a:p>
        </p:txBody>
      </p:sp>
      <p:cxnSp>
        <p:nvCxnSpPr>
          <p:cNvPr id="501" name="Google Shape;501;ge74ea04b6b_5_27"/>
          <p:cNvCxnSpPr>
            <a:stCxn id="500" idx="1"/>
          </p:cNvCxnSpPr>
          <p:nvPr/>
        </p:nvCxnSpPr>
        <p:spPr>
          <a:xfrm rot="10800000">
            <a:off x="3963700" y="2989500"/>
            <a:ext cx="389100" cy="672300"/>
          </a:xfrm>
          <a:prstGeom prst="straightConnector1">
            <a:avLst/>
          </a:prstGeom>
          <a:noFill/>
          <a:ln cap="flat" cmpd="sng" w="28575">
            <a:solidFill>
              <a:schemeClr val="dk1"/>
            </a:solidFill>
            <a:prstDash val="solid"/>
            <a:round/>
            <a:headEnd len="med" w="med" type="none"/>
            <a:tailEnd len="med" w="med" type="none"/>
          </a:ln>
          <a:effectLst>
            <a:outerShdw blurRad="28575" rotWithShape="0" algn="bl" dir="5400000" dist="9525">
              <a:srgbClr val="000000">
                <a:alpha val="50000"/>
              </a:srgbClr>
            </a:outerShdw>
          </a:effectLst>
        </p:spPr>
      </p:cxnSp>
      <p:sp>
        <p:nvSpPr>
          <p:cNvPr id="502" name="Google Shape;502;ge74ea04b6b_5_27"/>
          <p:cNvSpPr txBox="1"/>
          <p:nvPr/>
        </p:nvSpPr>
        <p:spPr>
          <a:xfrm>
            <a:off x="6908325" y="1844525"/>
            <a:ext cx="1240200" cy="400200"/>
          </a:xfrm>
          <a:prstGeom prst="rect">
            <a:avLst/>
          </a:prstGeom>
          <a:solidFill>
            <a:srgbClr val="BFBFBF"/>
          </a:solidFill>
          <a:ln cap="flat" cmpd="sng" w="9525">
            <a:solidFill>
              <a:schemeClr val="dk1"/>
            </a:solidFill>
            <a:prstDash val="solid"/>
            <a:round/>
            <a:headEnd len="sm" w="sm" type="none"/>
            <a:tailEnd len="sm" w="sm" type="none"/>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Barlow"/>
                <a:ea typeface="Barlow"/>
                <a:cs typeface="Barlow"/>
                <a:sym typeface="Barlow"/>
              </a:rPr>
              <a:t>Terrapin Row</a:t>
            </a:r>
            <a:endParaRPr b="1">
              <a:latin typeface="Barlow"/>
              <a:ea typeface="Barlow"/>
              <a:cs typeface="Barlow"/>
              <a:sym typeface="Barlow"/>
            </a:endParaRPr>
          </a:p>
        </p:txBody>
      </p:sp>
      <p:cxnSp>
        <p:nvCxnSpPr>
          <p:cNvPr id="503" name="Google Shape;503;ge74ea04b6b_5_27"/>
          <p:cNvCxnSpPr>
            <a:stCxn id="502" idx="3"/>
          </p:cNvCxnSpPr>
          <p:nvPr/>
        </p:nvCxnSpPr>
        <p:spPr>
          <a:xfrm>
            <a:off x="8148525" y="2044625"/>
            <a:ext cx="786300" cy="1055100"/>
          </a:xfrm>
          <a:prstGeom prst="straightConnector1">
            <a:avLst/>
          </a:prstGeom>
          <a:noFill/>
          <a:ln cap="flat" cmpd="sng" w="28575">
            <a:solidFill>
              <a:schemeClr val="dk1"/>
            </a:solidFill>
            <a:prstDash val="solid"/>
            <a:round/>
            <a:headEnd len="med" w="med" type="none"/>
            <a:tailEnd len="med" w="med" type="none"/>
          </a:ln>
          <a:effectLst>
            <a:outerShdw blurRad="28575" rotWithShape="0" algn="bl" dir="5400000" dist="9525">
              <a:srgbClr val="000000">
                <a:alpha val="50000"/>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507" name="Shape 507"/>
        <p:cNvGrpSpPr/>
        <p:nvPr/>
      </p:nvGrpSpPr>
      <p:grpSpPr>
        <a:xfrm>
          <a:off x="0" y="0"/>
          <a:ext cx="0" cy="0"/>
          <a:chOff x="0" y="0"/>
          <a:chExt cx="0" cy="0"/>
        </a:xfrm>
      </p:grpSpPr>
      <p:sp>
        <p:nvSpPr>
          <p:cNvPr id="508" name="Google Shape;508;ge74ea04b6b_5_37"/>
          <p:cNvSpPr txBox="1"/>
          <p:nvPr/>
        </p:nvSpPr>
        <p:spPr>
          <a:xfrm>
            <a:off x="0" y="0"/>
            <a:ext cx="121920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b="1" lang="en-US" sz="3550">
                <a:solidFill>
                  <a:srgbClr val="0097A7"/>
                </a:solidFill>
                <a:latin typeface="Barlow"/>
                <a:ea typeface="Barlow"/>
                <a:cs typeface="Barlow"/>
                <a:sym typeface="Barlow"/>
              </a:rPr>
              <a:t>1. Terrapin Row / South Campus Commons - Street View</a:t>
            </a:r>
            <a:endParaRPr b="1" sz="3550">
              <a:solidFill>
                <a:srgbClr val="0097A7"/>
              </a:solidFill>
              <a:latin typeface="Barlow"/>
              <a:ea typeface="Barlow"/>
              <a:cs typeface="Barlow"/>
              <a:sym typeface="Barlow"/>
            </a:endParaRPr>
          </a:p>
        </p:txBody>
      </p:sp>
      <p:pic>
        <p:nvPicPr>
          <p:cNvPr id="509" name="Google Shape;509;ge74ea04b6b_5_37"/>
          <p:cNvPicPr preferRelativeResize="0"/>
          <p:nvPr/>
        </p:nvPicPr>
        <p:blipFill rotWithShape="1">
          <a:blip r:embed="rId3">
            <a:alphaModFix/>
          </a:blip>
          <a:srcRect b="0" l="0" r="10233" t="0"/>
          <a:stretch/>
        </p:blipFill>
        <p:spPr>
          <a:xfrm>
            <a:off x="934213" y="918600"/>
            <a:ext cx="10323574" cy="5486400"/>
          </a:xfrm>
          <a:prstGeom prst="rect">
            <a:avLst/>
          </a:prstGeom>
          <a:noFill/>
          <a:ln cap="flat" cmpd="sng" w="28575">
            <a:solidFill>
              <a:schemeClr val="dk1"/>
            </a:solidFill>
            <a:prstDash val="solid"/>
            <a:round/>
            <a:headEnd len="sm" w="sm" type="none"/>
            <a:tailEnd len="sm" w="sm" type="none"/>
          </a:ln>
        </p:spPr>
      </p:pic>
      <p:sp>
        <p:nvSpPr>
          <p:cNvPr id="510" name="Google Shape;510;ge74ea04b6b_5_37"/>
          <p:cNvSpPr txBox="1"/>
          <p:nvPr/>
        </p:nvSpPr>
        <p:spPr>
          <a:xfrm>
            <a:off x="3032675" y="5989500"/>
            <a:ext cx="8225100" cy="415500"/>
          </a:xfrm>
          <a:prstGeom prst="rect">
            <a:avLst/>
          </a:prstGeom>
          <a:solidFill>
            <a:srgbClr val="BFBFBF"/>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1500">
                <a:latin typeface="Barlow"/>
                <a:ea typeface="Barlow"/>
                <a:cs typeface="Barlow"/>
                <a:sym typeface="Barlow"/>
              </a:rPr>
              <a:t>Bike Rack in front of </a:t>
            </a:r>
            <a:r>
              <a:rPr b="1" i="1" lang="en-US" sz="1500">
                <a:latin typeface="Barlow"/>
                <a:ea typeface="Barlow"/>
                <a:cs typeface="Barlow"/>
                <a:sym typeface="Barlow"/>
              </a:rPr>
              <a:t>The Spot </a:t>
            </a:r>
            <a:r>
              <a:rPr b="1" lang="en-US" sz="1500">
                <a:latin typeface="Barlow"/>
                <a:ea typeface="Barlow"/>
                <a:cs typeface="Barlow"/>
                <a:sym typeface="Barlow"/>
              </a:rPr>
              <a:t>on Knox Rd: Ideal location for Veo to add new parking station</a:t>
            </a:r>
            <a:endParaRPr b="1" sz="1500">
              <a:latin typeface="Barlow"/>
              <a:ea typeface="Barlow"/>
              <a:cs typeface="Barlow"/>
              <a:sym typeface="Barlow"/>
            </a:endParaRPr>
          </a:p>
        </p:txBody>
      </p:sp>
      <p:sp>
        <p:nvSpPr>
          <p:cNvPr id="511" name="Google Shape;511;ge74ea04b6b_5_37"/>
          <p:cNvSpPr/>
          <p:nvPr/>
        </p:nvSpPr>
        <p:spPr>
          <a:xfrm>
            <a:off x="5375550" y="3129500"/>
            <a:ext cx="2350800" cy="2321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515" name="Shape 515"/>
        <p:cNvGrpSpPr/>
        <p:nvPr/>
      </p:nvGrpSpPr>
      <p:grpSpPr>
        <a:xfrm>
          <a:off x="0" y="0"/>
          <a:ext cx="0" cy="0"/>
          <a:chOff x="0" y="0"/>
          <a:chExt cx="0" cy="0"/>
        </a:xfrm>
      </p:grpSpPr>
      <p:sp>
        <p:nvSpPr>
          <p:cNvPr id="516" name="Google Shape;516;ge74ea04b6b_1_61"/>
          <p:cNvSpPr txBox="1"/>
          <p:nvPr/>
        </p:nvSpPr>
        <p:spPr>
          <a:xfrm>
            <a:off x="3125875" y="0"/>
            <a:ext cx="52392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b="1" lang="en-US" sz="3850">
                <a:solidFill>
                  <a:srgbClr val="0097A7"/>
                </a:solidFill>
                <a:latin typeface="Barlow"/>
                <a:ea typeface="Barlow"/>
                <a:cs typeface="Barlow"/>
                <a:sym typeface="Barlow"/>
              </a:rPr>
              <a:t>2. Maryland Stadium</a:t>
            </a:r>
            <a:endParaRPr b="1" sz="3850">
              <a:solidFill>
                <a:srgbClr val="0097A7"/>
              </a:solidFill>
              <a:latin typeface="Barlow"/>
              <a:ea typeface="Barlow"/>
              <a:cs typeface="Barlow"/>
              <a:sym typeface="Barlow"/>
            </a:endParaRPr>
          </a:p>
        </p:txBody>
      </p:sp>
      <p:pic>
        <p:nvPicPr>
          <p:cNvPr id="517" name="Google Shape;517;ge74ea04b6b_1_61"/>
          <p:cNvPicPr preferRelativeResize="0"/>
          <p:nvPr/>
        </p:nvPicPr>
        <p:blipFill rotWithShape="1">
          <a:blip r:embed="rId3">
            <a:alphaModFix/>
          </a:blip>
          <a:srcRect b="0" l="0" r="0" t="0"/>
          <a:stretch/>
        </p:blipFill>
        <p:spPr>
          <a:xfrm>
            <a:off x="716275" y="1003513"/>
            <a:ext cx="10058399" cy="5485953"/>
          </a:xfrm>
          <a:prstGeom prst="rect">
            <a:avLst/>
          </a:prstGeom>
          <a:noFill/>
          <a:ln cap="flat" cmpd="sng" w="28575">
            <a:solidFill>
              <a:schemeClr val="dk1"/>
            </a:solidFill>
            <a:prstDash val="solid"/>
            <a:round/>
            <a:headEnd len="sm" w="sm" type="none"/>
            <a:tailEnd len="sm" w="sm" type="none"/>
          </a:ln>
        </p:spPr>
      </p:pic>
      <p:sp>
        <p:nvSpPr>
          <p:cNvPr id="518" name="Google Shape;518;ge74ea04b6b_1_61"/>
          <p:cNvSpPr/>
          <p:nvPr/>
        </p:nvSpPr>
        <p:spPr>
          <a:xfrm>
            <a:off x="1954250" y="449420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
        <p:nvSpPr>
          <p:cNvPr id="519" name="Google Shape;519;ge74ea04b6b_1_61"/>
          <p:cNvSpPr txBox="1"/>
          <p:nvPr/>
        </p:nvSpPr>
        <p:spPr>
          <a:xfrm rot="-2233">
            <a:off x="4512625" y="3393609"/>
            <a:ext cx="2771101" cy="384900"/>
          </a:xfrm>
          <a:prstGeom prst="rect">
            <a:avLst/>
          </a:prstGeom>
          <a:noFill/>
          <a:ln>
            <a:noFill/>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sz="1300">
                <a:latin typeface="Barlow"/>
                <a:ea typeface="Barlow"/>
                <a:cs typeface="Barlow"/>
                <a:sym typeface="Barlow"/>
              </a:rPr>
              <a:t>Gosset Football Team House</a:t>
            </a:r>
            <a:endParaRPr b="1" sz="1300">
              <a:latin typeface="Barlow"/>
              <a:ea typeface="Barlow"/>
              <a:cs typeface="Barlow"/>
              <a:sym typeface="Barlo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523" name="Shape 523"/>
        <p:cNvGrpSpPr/>
        <p:nvPr/>
      </p:nvGrpSpPr>
      <p:grpSpPr>
        <a:xfrm>
          <a:off x="0" y="0"/>
          <a:ext cx="0" cy="0"/>
          <a:chOff x="0" y="0"/>
          <a:chExt cx="0" cy="0"/>
        </a:xfrm>
      </p:grpSpPr>
      <p:sp>
        <p:nvSpPr>
          <p:cNvPr id="524" name="Google Shape;524;ge74ea04b6b_5_7"/>
          <p:cNvSpPr txBox="1"/>
          <p:nvPr/>
        </p:nvSpPr>
        <p:spPr>
          <a:xfrm>
            <a:off x="3125875" y="0"/>
            <a:ext cx="52392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b="1" lang="en-US" sz="3850">
                <a:solidFill>
                  <a:srgbClr val="0097A7"/>
                </a:solidFill>
                <a:latin typeface="Barlow"/>
                <a:ea typeface="Barlow"/>
                <a:cs typeface="Barlow"/>
                <a:sym typeface="Barlow"/>
              </a:rPr>
              <a:t>2. Maryland Stadium</a:t>
            </a:r>
            <a:endParaRPr b="1" sz="3850">
              <a:solidFill>
                <a:srgbClr val="0097A7"/>
              </a:solidFill>
              <a:latin typeface="Barlow"/>
              <a:ea typeface="Barlow"/>
              <a:cs typeface="Barlow"/>
              <a:sym typeface="Barlow"/>
            </a:endParaRPr>
          </a:p>
        </p:txBody>
      </p:sp>
      <p:pic>
        <p:nvPicPr>
          <p:cNvPr id="525" name="Google Shape;525;ge74ea04b6b_5_7"/>
          <p:cNvPicPr preferRelativeResize="0"/>
          <p:nvPr/>
        </p:nvPicPr>
        <p:blipFill rotWithShape="1">
          <a:blip r:embed="rId3">
            <a:alphaModFix/>
          </a:blip>
          <a:srcRect b="0" l="0" r="0" t="0"/>
          <a:stretch/>
        </p:blipFill>
        <p:spPr>
          <a:xfrm>
            <a:off x="716275" y="1003513"/>
            <a:ext cx="10058399" cy="5485953"/>
          </a:xfrm>
          <a:prstGeom prst="rect">
            <a:avLst/>
          </a:prstGeom>
          <a:noFill/>
          <a:ln cap="flat" cmpd="sng" w="28575">
            <a:solidFill>
              <a:schemeClr val="dk1"/>
            </a:solidFill>
            <a:prstDash val="solid"/>
            <a:round/>
            <a:headEnd len="sm" w="sm" type="none"/>
            <a:tailEnd len="sm" w="sm" type="none"/>
          </a:ln>
        </p:spPr>
      </p:pic>
      <p:sp>
        <p:nvSpPr>
          <p:cNvPr id="526" name="Google Shape;526;ge74ea04b6b_5_7"/>
          <p:cNvSpPr txBox="1"/>
          <p:nvPr/>
        </p:nvSpPr>
        <p:spPr>
          <a:xfrm>
            <a:off x="716275" y="1003525"/>
            <a:ext cx="10058400" cy="879600"/>
          </a:xfrm>
          <a:prstGeom prst="rect">
            <a:avLst/>
          </a:prstGeom>
          <a:solidFill>
            <a:srgbClr val="BFBFBF"/>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100">
                <a:latin typeface="Barlow"/>
                <a:ea typeface="Barlow"/>
                <a:cs typeface="Barlow"/>
                <a:sym typeface="Barlow"/>
              </a:rPr>
              <a:t>The points in Cluster #1 are highly concentrated around the </a:t>
            </a:r>
            <a:r>
              <a:rPr b="1" i="1" lang="en-US" sz="2100">
                <a:latin typeface="Barlow"/>
                <a:ea typeface="Barlow"/>
                <a:cs typeface="Barlow"/>
                <a:sym typeface="Barlow"/>
              </a:rPr>
              <a:t>Gosset Football Team House </a:t>
            </a:r>
            <a:r>
              <a:rPr b="1" lang="en-US" sz="2100">
                <a:latin typeface="Barlow"/>
                <a:ea typeface="Barlow"/>
                <a:cs typeface="Barlow"/>
                <a:sym typeface="Barlow"/>
              </a:rPr>
              <a:t>in front of the MD Stadium</a:t>
            </a:r>
            <a:endParaRPr b="1" sz="2100">
              <a:latin typeface="Barlow"/>
              <a:ea typeface="Barlow"/>
              <a:cs typeface="Barlow"/>
              <a:sym typeface="Barlow"/>
            </a:endParaRPr>
          </a:p>
        </p:txBody>
      </p:sp>
      <p:sp>
        <p:nvSpPr>
          <p:cNvPr id="527" name="Google Shape;527;ge74ea04b6b_5_7"/>
          <p:cNvSpPr/>
          <p:nvPr/>
        </p:nvSpPr>
        <p:spPr>
          <a:xfrm>
            <a:off x="4941375" y="2683250"/>
            <a:ext cx="2844900" cy="2845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e74ea04b6b_5_7"/>
          <p:cNvSpPr/>
          <p:nvPr/>
        </p:nvSpPr>
        <p:spPr>
          <a:xfrm>
            <a:off x="1954250" y="449420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
        <p:nvSpPr>
          <p:cNvPr id="529" name="Google Shape;529;ge74ea04b6b_5_7"/>
          <p:cNvSpPr txBox="1"/>
          <p:nvPr/>
        </p:nvSpPr>
        <p:spPr>
          <a:xfrm rot="-2233">
            <a:off x="4512625" y="3393609"/>
            <a:ext cx="2771101" cy="384900"/>
          </a:xfrm>
          <a:prstGeom prst="rect">
            <a:avLst/>
          </a:prstGeom>
          <a:noFill/>
          <a:ln>
            <a:noFill/>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sz="1300">
                <a:latin typeface="Barlow"/>
                <a:ea typeface="Barlow"/>
                <a:cs typeface="Barlow"/>
                <a:sym typeface="Barlow"/>
              </a:rPr>
              <a:t>Gosset Football Team House</a:t>
            </a:r>
            <a:endParaRPr b="1" sz="1300">
              <a:latin typeface="Barlow"/>
              <a:ea typeface="Barlow"/>
              <a:cs typeface="Barlow"/>
              <a:sym typeface="Barlo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533" name="Shape 533"/>
        <p:cNvGrpSpPr/>
        <p:nvPr/>
      </p:nvGrpSpPr>
      <p:grpSpPr>
        <a:xfrm>
          <a:off x="0" y="0"/>
          <a:ext cx="0" cy="0"/>
          <a:chOff x="0" y="0"/>
          <a:chExt cx="0" cy="0"/>
        </a:xfrm>
      </p:grpSpPr>
      <p:sp>
        <p:nvSpPr>
          <p:cNvPr id="534" name="Google Shape;534;ge74ea04b6b_5_0"/>
          <p:cNvSpPr txBox="1"/>
          <p:nvPr/>
        </p:nvSpPr>
        <p:spPr>
          <a:xfrm>
            <a:off x="3125875" y="0"/>
            <a:ext cx="52392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b="1" lang="en-US" sz="3850">
                <a:solidFill>
                  <a:srgbClr val="0097A7"/>
                </a:solidFill>
                <a:latin typeface="Barlow"/>
                <a:ea typeface="Barlow"/>
                <a:cs typeface="Barlow"/>
                <a:sym typeface="Barlow"/>
              </a:rPr>
              <a:t>2. Maryland Stadium</a:t>
            </a:r>
            <a:endParaRPr b="1" sz="3850">
              <a:solidFill>
                <a:srgbClr val="0097A7"/>
              </a:solidFill>
              <a:latin typeface="Barlow"/>
              <a:ea typeface="Barlow"/>
              <a:cs typeface="Barlow"/>
              <a:sym typeface="Barlow"/>
            </a:endParaRPr>
          </a:p>
        </p:txBody>
      </p:sp>
      <p:pic>
        <p:nvPicPr>
          <p:cNvPr id="535" name="Google Shape;535;ge74ea04b6b_5_0"/>
          <p:cNvPicPr preferRelativeResize="0"/>
          <p:nvPr/>
        </p:nvPicPr>
        <p:blipFill rotWithShape="1">
          <a:blip r:embed="rId3">
            <a:alphaModFix/>
          </a:blip>
          <a:srcRect b="0" l="0" r="0" t="0"/>
          <a:stretch/>
        </p:blipFill>
        <p:spPr>
          <a:xfrm>
            <a:off x="716275" y="1003513"/>
            <a:ext cx="10058399" cy="5485953"/>
          </a:xfrm>
          <a:prstGeom prst="rect">
            <a:avLst/>
          </a:prstGeom>
          <a:noFill/>
          <a:ln cap="flat" cmpd="sng" w="28575">
            <a:solidFill>
              <a:schemeClr val="dk1"/>
            </a:solidFill>
            <a:prstDash val="solid"/>
            <a:round/>
            <a:headEnd len="sm" w="sm" type="none"/>
            <a:tailEnd len="sm" w="sm" type="none"/>
          </a:ln>
        </p:spPr>
      </p:pic>
      <p:sp>
        <p:nvSpPr>
          <p:cNvPr id="536" name="Google Shape;536;ge74ea04b6b_5_0"/>
          <p:cNvSpPr txBox="1"/>
          <p:nvPr/>
        </p:nvSpPr>
        <p:spPr>
          <a:xfrm>
            <a:off x="716275" y="1003525"/>
            <a:ext cx="10058400" cy="879600"/>
          </a:xfrm>
          <a:prstGeom prst="rect">
            <a:avLst/>
          </a:prstGeom>
          <a:solidFill>
            <a:srgbClr val="BFBFBF"/>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i="1" lang="en-US" sz="2100">
                <a:latin typeface="Barlow"/>
                <a:ea typeface="Barlow"/>
                <a:cs typeface="Barlow"/>
                <a:sym typeface="Barlow"/>
              </a:rPr>
              <a:t>Gosset Football Team House</a:t>
            </a:r>
            <a:r>
              <a:rPr b="1" lang="en-US" sz="2100">
                <a:latin typeface="Barlow"/>
                <a:ea typeface="Barlow"/>
                <a:cs typeface="Barlow"/>
                <a:sym typeface="Barlow"/>
              </a:rPr>
              <a:t> is home to UMD’s football team where they train, and is </a:t>
            </a:r>
            <a:r>
              <a:rPr b="1" lang="en-US" sz="2100">
                <a:latin typeface="Barlow"/>
                <a:ea typeface="Barlow"/>
                <a:cs typeface="Barlow"/>
                <a:sym typeface="Barlow"/>
              </a:rPr>
              <a:t>located</a:t>
            </a:r>
            <a:r>
              <a:rPr b="1" lang="en-US" sz="2100">
                <a:latin typeface="Barlow"/>
                <a:ea typeface="Barlow"/>
                <a:cs typeface="Barlow"/>
                <a:sym typeface="Barlow"/>
              </a:rPr>
              <a:t> right in front of the MD Stadium where they hold their games.</a:t>
            </a:r>
            <a:endParaRPr b="1" sz="2100">
              <a:latin typeface="Barlow"/>
              <a:ea typeface="Barlow"/>
              <a:cs typeface="Barlow"/>
              <a:sym typeface="Barlow"/>
            </a:endParaRPr>
          </a:p>
        </p:txBody>
      </p:sp>
      <p:sp>
        <p:nvSpPr>
          <p:cNvPr id="537" name="Google Shape;537;ge74ea04b6b_5_0"/>
          <p:cNvSpPr/>
          <p:nvPr/>
        </p:nvSpPr>
        <p:spPr>
          <a:xfrm>
            <a:off x="1954250" y="4494200"/>
            <a:ext cx="727150" cy="160024"/>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000000"/>
                </a:solidFill>
                <a:latin typeface="Barlow;900"/>
              </a:rPr>
              <a:t>LEGEND</a:t>
            </a:r>
          </a:p>
        </p:txBody>
      </p:sp>
      <p:sp>
        <p:nvSpPr>
          <p:cNvPr id="538" name="Google Shape;538;ge74ea04b6b_5_0"/>
          <p:cNvSpPr txBox="1"/>
          <p:nvPr/>
        </p:nvSpPr>
        <p:spPr>
          <a:xfrm rot="-2233">
            <a:off x="4512625" y="3393609"/>
            <a:ext cx="2771101" cy="384900"/>
          </a:xfrm>
          <a:prstGeom prst="rect">
            <a:avLst/>
          </a:prstGeom>
          <a:noFill/>
          <a:ln>
            <a:noFill/>
          </a:ln>
          <a:effectLst>
            <a:outerShdw blurRad="28575" rotWithShape="0" algn="bl">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sz="1300">
                <a:latin typeface="Barlow"/>
                <a:ea typeface="Barlow"/>
                <a:cs typeface="Barlow"/>
                <a:sym typeface="Barlow"/>
              </a:rPr>
              <a:t>Gosset Football Team House</a:t>
            </a:r>
            <a:endParaRPr b="1" sz="1300">
              <a:latin typeface="Barlow"/>
              <a:ea typeface="Barlow"/>
              <a:cs typeface="Barlow"/>
              <a:sym typeface="Barl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542" name="Shape 542"/>
        <p:cNvGrpSpPr/>
        <p:nvPr/>
      </p:nvGrpSpPr>
      <p:grpSpPr>
        <a:xfrm>
          <a:off x="0" y="0"/>
          <a:ext cx="0" cy="0"/>
          <a:chOff x="0" y="0"/>
          <a:chExt cx="0" cy="0"/>
        </a:xfrm>
      </p:grpSpPr>
      <p:sp>
        <p:nvSpPr>
          <p:cNvPr id="543" name="Google Shape;543;ge74ea04b6b_1_46"/>
          <p:cNvSpPr txBox="1"/>
          <p:nvPr/>
        </p:nvSpPr>
        <p:spPr>
          <a:xfrm>
            <a:off x="383137" y="84925"/>
            <a:ext cx="109857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b="1" lang="en-US" sz="3150">
                <a:solidFill>
                  <a:srgbClr val="0097A7"/>
                </a:solidFill>
                <a:latin typeface="Barlow"/>
                <a:ea typeface="Barlow"/>
                <a:cs typeface="Barlow"/>
                <a:sym typeface="Barlow"/>
              </a:rPr>
              <a:t>2. Gosset Football Team House (MD Stadium) - Street View</a:t>
            </a:r>
            <a:endParaRPr b="1" sz="3150">
              <a:solidFill>
                <a:srgbClr val="0097A7"/>
              </a:solidFill>
              <a:latin typeface="Barlow"/>
              <a:ea typeface="Barlow"/>
              <a:cs typeface="Barlow"/>
              <a:sym typeface="Barlow"/>
            </a:endParaRPr>
          </a:p>
        </p:txBody>
      </p:sp>
      <p:pic>
        <p:nvPicPr>
          <p:cNvPr id="544" name="Google Shape;544;ge74ea04b6b_1_46"/>
          <p:cNvPicPr preferRelativeResize="0"/>
          <p:nvPr/>
        </p:nvPicPr>
        <p:blipFill rotWithShape="1">
          <a:blip r:embed="rId3">
            <a:alphaModFix/>
          </a:blip>
          <a:srcRect b="0" l="0" r="724" t="0"/>
          <a:stretch/>
        </p:blipFill>
        <p:spPr>
          <a:xfrm>
            <a:off x="936288" y="1003525"/>
            <a:ext cx="10319427" cy="54864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548" name="Shape 548"/>
        <p:cNvGrpSpPr/>
        <p:nvPr/>
      </p:nvGrpSpPr>
      <p:grpSpPr>
        <a:xfrm>
          <a:off x="0" y="0"/>
          <a:ext cx="0" cy="0"/>
          <a:chOff x="0" y="0"/>
          <a:chExt cx="0" cy="0"/>
        </a:xfrm>
      </p:grpSpPr>
      <p:pic>
        <p:nvPicPr>
          <p:cNvPr id="549" name="Google Shape;549;ge74ea04b6b_1_52"/>
          <p:cNvPicPr preferRelativeResize="0"/>
          <p:nvPr/>
        </p:nvPicPr>
        <p:blipFill rotWithShape="1">
          <a:blip r:embed="rId3">
            <a:alphaModFix/>
          </a:blip>
          <a:srcRect b="0" l="0" r="10233" t="0"/>
          <a:stretch/>
        </p:blipFill>
        <p:spPr>
          <a:xfrm>
            <a:off x="714188" y="1003513"/>
            <a:ext cx="10323574" cy="5486400"/>
          </a:xfrm>
          <a:prstGeom prst="rect">
            <a:avLst/>
          </a:prstGeom>
          <a:noFill/>
          <a:ln cap="flat" cmpd="sng" w="28575">
            <a:solidFill>
              <a:schemeClr val="dk1"/>
            </a:solidFill>
            <a:prstDash val="solid"/>
            <a:round/>
            <a:headEnd len="sm" w="sm" type="none"/>
            <a:tailEnd len="sm" w="sm" type="none"/>
          </a:ln>
        </p:spPr>
      </p:pic>
      <p:sp>
        <p:nvSpPr>
          <p:cNvPr id="550" name="Google Shape;550;ge74ea04b6b_1_52"/>
          <p:cNvSpPr/>
          <p:nvPr/>
        </p:nvSpPr>
        <p:spPr>
          <a:xfrm>
            <a:off x="3593725" y="3114575"/>
            <a:ext cx="2680200" cy="2560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e74ea04b6b_1_52"/>
          <p:cNvSpPr txBox="1"/>
          <p:nvPr/>
        </p:nvSpPr>
        <p:spPr>
          <a:xfrm>
            <a:off x="2680300" y="1023425"/>
            <a:ext cx="8344500" cy="492600"/>
          </a:xfrm>
          <a:prstGeom prst="rect">
            <a:avLst/>
          </a:prstGeom>
          <a:solidFill>
            <a:srgbClr val="BFBFBF"/>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latin typeface="Barlow"/>
                <a:ea typeface="Barlow"/>
                <a:cs typeface="Barlow"/>
                <a:sym typeface="Barlow"/>
              </a:rPr>
              <a:t>Corner of the parking lot: ideal location for Veo to add a parking station</a:t>
            </a:r>
            <a:endParaRPr b="1" sz="2000">
              <a:latin typeface="Barlow"/>
              <a:ea typeface="Barlow"/>
              <a:cs typeface="Barlow"/>
              <a:sym typeface="Barlow"/>
            </a:endParaRPr>
          </a:p>
        </p:txBody>
      </p:sp>
      <p:sp>
        <p:nvSpPr>
          <p:cNvPr id="552" name="Google Shape;552;ge74ea04b6b_1_52"/>
          <p:cNvSpPr txBox="1"/>
          <p:nvPr/>
        </p:nvSpPr>
        <p:spPr>
          <a:xfrm>
            <a:off x="383137" y="84925"/>
            <a:ext cx="10985700" cy="918600"/>
          </a:xfrm>
          <a:prstGeom prst="rect">
            <a:avLst/>
          </a:prstGeom>
          <a:no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b="1" lang="en-US" sz="3150">
                <a:solidFill>
                  <a:srgbClr val="0097A7"/>
                </a:solidFill>
                <a:latin typeface="Barlow"/>
                <a:ea typeface="Barlow"/>
                <a:cs typeface="Barlow"/>
                <a:sym typeface="Barlow"/>
              </a:rPr>
              <a:t>2. Gosset Football Team House (MD Stadium) - Street View</a:t>
            </a:r>
            <a:endParaRPr b="1" sz="3150">
              <a:solidFill>
                <a:srgbClr val="0097A7"/>
              </a:solidFill>
              <a:latin typeface="Barlow"/>
              <a:ea typeface="Barlow"/>
              <a:cs typeface="Barlow"/>
              <a:sym typeface="Barlo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556" name="Shape 556"/>
        <p:cNvGrpSpPr/>
        <p:nvPr/>
      </p:nvGrpSpPr>
      <p:grpSpPr>
        <a:xfrm>
          <a:off x="0" y="0"/>
          <a:ext cx="0" cy="0"/>
          <a:chOff x="0" y="0"/>
          <a:chExt cx="0" cy="0"/>
        </a:xfrm>
      </p:grpSpPr>
      <p:sp>
        <p:nvSpPr>
          <p:cNvPr id="557" name="Google Shape;557;ge74ea04b6b_5_56"/>
          <p:cNvSpPr txBox="1"/>
          <p:nvPr>
            <p:ph type="title"/>
          </p:nvPr>
        </p:nvSpPr>
        <p:spPr>
          <a:xfrm>
            <a:off x="825150" y="2899300"/>
            <a:ext cx="10541700" cy="2141400"/>
          </a:xfrm>
          <a:prstGeom prst="rect">
            <a:avLst/>
          </a:prstGeom>
          <a:noFill/>
          <a:ln cap="flat" cmpd="sng" w="9525">
            <a:solidFill>
              <a:schemeClr val="dk1"/>
            </a:solidFill>
            <a:prstDash val="solid"/>
            <a:round/>
            <a:headEnd len="sm" w="sm" type="none"/>
            <a:tailEnd len="sm" w="sm" type="none"/>
          </a:ln>
          <a:effectLst>
            <a:outerShdw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00B8AB"/>
              </a:buClr>
              <a:buSzPts val="3200"/>
              <a:buFont typeface="Arial"/>
              <a:buNone/>
            </a:pPr>
            <a:r>
              <a:rPr b="1" lang="en-US" sz="5600">
                <a:solidFill>
                  <a:schemeClr val="dk1"/>
                </a:solidFill>
                <a:latin typeface="Barlow"/>
                <a:ea typeface="Barlow"/>
                <a:cs typeface="Barlow"/>
                <a:sym typeface="Barlow"/>
              </a:rPr>
              <a:t>Thank you for listening!</a:t>
            </a:r>
            <a:endParaRPr b="1" sz="5600">
              <a:solidFill>
                <a:schemeClr val="dk1"/>
              </a:solidFill>
              <a:latin typeface="Barlow"/>
              <a:ea typeface="Barlow"/>
              <a:cs typeface="Barlow"/>
              <a:sym typeface="Barlow"/>
            </a:endParaRPr>
          </a:p>
          <a:p>
            <a:pPr indent="0" lvl="0" marL="0" rtl="0" algn="ctr">
              <a:spcBef>
                <a:spcPts val="0"/>
              </a:spcBef>
              <a:spcAft>
                <a:spcPts val="0"/>
              </a:spcAft>
              <a:buClr>
                <a:srgbClr val="00B8AB"/>
              </a:buClr>
              <a:buSzPts val="3200"/>
              <a:buFont typeface="Arial"/>
              <a:buNone/>
            </a:pPr>
            <a:r>
              <a:rPr b="1" lang="en-US" sz="5600">
                <a:solidFill>
                  <a:srgbClr val="0097A7"/>
                </a:solidFill>
                <a:latin typeface="Barlow"/>
                <a:ea typeface="Barlow"/>
                <a:cs typeface="Barlow"/>
                <a:sym typeface="Barlow"/>
              </a:rPr>
              <a:t>Questions/Comments?</a:t>
            </a:r>
            <a:endParaRPr b="1" sz="5600">
              <a:solidFill>
                <a:srgbClr val="0097A7"/>
              </a:solidFill>
              <a:latin typeface="Barlow"/>
              <a:ea typeface="Barlow"/>
              <a:cs typeface="Barlow"/>
              <a:sym typeface="Barlow"/>
            </a:endParaRPr>
          </a:p>
        </p:txBody>
      </p:sp>
      <p:pic>
        <p:nvPicPr>
          <p:cNvPr id="558" name="Google Shape;558;ge74ea04b6b_5_56"/>
          <p:cNvPicPr preferRelativeResize="0"/>
          <p:nvPr/>
        </p:nvPicPr>
        <p:blipFill>
          <a:blip r:embed="rId3">
            <a:alphaModFix/>
          </a:blip>
          <a:stretch>
            <a:fillRect/>
          </a:stretch>
        </p:blipFill>
        <p:spPr>
          <a:xfrm>
            <a:off x="6042714" y="1547800"/>
            <a:ext cx="1367651" cy="1363425"/>
          </a:xfrm>
          <a:prstGeom prst="rect">
            <a:avLst/>
          </a:prstGeom>
          <a:noFill/>
          <a:ln>
            <a:noFill/>
          </a:ln>
          <a:effectLst>
            <a:outerShdw blurRad="57150" rotWithShape="0" algn="bl" dir="5400000" dist="19050">
              <a:srgbClr val="000000">
                <a:alpha val="50000"/>
              </a:srgbClr>
            </a:outerShdw>
          </a:effectLst>
        </p:spPr>
      </p:pic>
      <p:pic>
        <p:nvPicPr>
          <p:cNvPr id="559" name="Google Shape;559;ge74ea04b6b_5_56"/>
          <p:cNvPicPr preferRelativeResize="0"/>
          <p:nvPr/>
        </p:nvPicPr>
        <p:blipFill>
          <a:blip r:embed="rId4">
            <a:alphaModFix/>
          </a:blip>
          <a:stretch>
            <a:fillRect/>
          </a:stretch>
        </p:blipFill>
        <p:spPr>
          <a:xfrm flipH="1">
            <a:off x="4553926" y="2230925"/>
            <a:ext cx="820675" cy="818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27" name="Shape 227"/>
        <p:cNvGrpSpPr/>
        <p:nvPr/>
      </p:nvGrpSpPr>
      <p:grpSpPr>
        <a:xfrm>
          <a:off x="0" y="0"/>
          <a:ext cx="0" cy="0"/>
          <a:chOff x="0" y="0"/>
          <a:chExt cx="0" cy="0"/>
        </a:xfrm>
      </p:grpSpPr>
      <p:sp>
        <p:nvSpPr>
          <p:cNvPr id="228" name="Google Shape;228;p4"/>
          <p:cNvSpPr txBox="1"/>
          <p:nvPr>
            <p:ph type="title"/>
          </p:nvPr>
        </p:nvSpPr>
        <p:spPr>
          <a:xfrm>
            <a:off x="0" y="2977800"/>
            <a:ext cx="12267000" cy="9024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00B8AB"/>
              </a:buClr>
              <a:buSzPts val="3200"/>
              <a:buFont typeface="Arial"/>
              <a:buNone/>
            </a:pPr>
            <a:r>
              <a:rPr b="1" lang="en-US" sz="5600">
                <a:solidFill>
                  <a:schemeClr val="dk1"/>
                </a:solidFill>
                <a:latin typeface="Barlow"/>
                <a:ea typeface="Barlow"/>
                <a:cs typeface="Barlow"/>
                <a:sym typeface="Barlow"/>
              </a:rPr>
              <a:t>DATA </a:t>
            </a:r>
            <a:r>
              <a:rPr b="1" lang="en-US" sz="5600">
                <a:solidFill>
                  <a:srgbClr val="0097A7"/>
                </a:solidFill>
                <a:latin typeface="Barlow"/>
                <a:ea typeface="Barlow"/>
                <a:cs typeface="Barlow"/>
                <a:sym typeface="Barlow"/>
              </a:rPr>
              <a:t>CL</a:t>
            </a:r>
            <a:r>
              <a:rPr b="1" lang="en-US" sz="5600">
                <a:solidFill>
                  <a:schemeClr val="dk1"/>
                </a:solidFill>
                <a:latin typeface="Barlow"/>
                <a:ea typeface="Barlow"/>
                <a:cs typeface="Barlow"/>
                <a:sym typeface="Barlow"/>
              </a:rPr>
              <a:t>EANING AND </a:t>
            </a:r>
            <a:r>
              <a:rPr b="1" lang="en-US" sz="5600">
                <a:solidFill>
                  <a:srgbClr val="0097A7"/>
                </a:solidFill>
                <a:latin typeface="Barlow"/>
                <a:ea typeface="Barlow"/>
                <a:cs typeface="Barlow"/>
                <a:sym typeface="Barlow"/>
              </a:rPr>
              <a:t>OR</a:t>
            </a:r>
            <a:r>
              <a:rPr b="1" lang="en-US" sz="5600">
                <a:solidFill>
                  <a:schemeClr val="dk1"/>
                </a:solidFill>
                <a:latin typeface="Barlow"/>
                <a:ea typeface="Barlow"/>
                <a:cs typeface="Barlow"/>
                <a:sym typeface="Barlow"/>
              </a:rPr>
              <a:t>GANIZATION</a:t>
            </a:r>
            <a:endParaRPr b="1" sz="5600">
              <a:solidFill>
                <a:schemeClr val="dk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32" name="Shape 232"/>
        <p:cNvGrpSpPr/>
        <p:nvPr/>
      </p:nvGrpSpPr>
      <p:grpSpPr>
        <a:xfrm>
          <a:off x="0" y="0"/>
          <a:ext cx="0" cy="0"/>
          <a:chOff x="0" y="0"/>
          <a:chExt cx="0" cy="0"/>
        </a:xfrm>
      </p:grpSpPr>
      <p:sp>
        <p:nvSpPr>
          <p:cNvPr id="233" name="Google Shape;233;ge733e5217c_1_37"/>
          <p:cNvSpPr txBox="1"/>
          <p:nvPr>
            <p:ph type="title"/>
          </p:nvPr>
        </p:nvSpPr>
        <p:spPr>
          <a:xfrm>
            <a:off x="1368750" y="134750"/>
            <a:ext cx="9454500" cy="9024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rgbClr val="00B8AB"/>
              </a:buClr>
              <a:buSzPts val="3200"/>
              <a:buFont typeface="Arial"/>
              <a:buNone/>
            </a:pPr>
            <a:r>
              <a:rPr b="1" lang="en-US" sz="5000">
                <a:solidFill>
                  <a:srgbClr val="0097A7"/>
                </a:solidFill>
                <a:latin typeface="Barlow"/>
                <a:ea typeface="Barlow"/>
                <a:cs typeface="Barlow"/>
                <a:sym typeface="Barlow"/>
              </a:rPr>
              <a:t>Cleaning &amp; Organization Process</a:t>
            </a:r>
            <a:endParaRPr b="1" sz="5000">
              <a:solidFill>
                <a:srgbClr val="0097A7"/>
              </a:solidFill>
              <a:latin typeface="Barlow"/>
              <a:ea typeface="Barlow"/>
              <a:cs typeface="Barlow"/>
              <a:sym typeface="Barlow"/>
            </a:endParaRPr>
          </a:p>
        </p:txBody>
      </p:sp>
      <p:sp>
        <p:nvSpPr>
          <p:cNvPr id="234" name="Google Shape;234;ge733e5217c_1_37"/>
          <p:cNvSpPr txBox="1"/>
          <p:nvPr/>
        </p:nvSpPr>
        <p:spPr>
          <a:xfrm>
            <a:off x="667950" y="1377575"/>
            <a:ext cx="4940700" cy="51102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Barlow"/>
              <a:buChar char="●"/>
            </a:pPr>
            <a:r>
              <a:rPr b="1" lang="en-US" sz="1700">
                <a:latin typeface="Barlow"/>
                <a:ea typeface="Barlow"/>
                <a:cs typeface="Barlow"/>
                <a:sym typeface="Barlow"/>
              </a:rPr>
              <a:t>Cleaning</a:t>
            </a:r>
            <a:endParaRPr b="1" sz="1700">
              <a:latin typeface="Barlow"/>
              <a:ea typeface="Barlow"/>
              <a:cs typeface="Barlow"/>
              <a:sym typeface="Barlow"/>
            </a:endParaRPr>
          </a:p>
          <a:p>
            <a:pPr indent="-336550" lvl="1" marL="914400" rtl="0" algn="l">
              <a:lnSpc>
                <a:spcPct val="150000"/>
              </a:lnSpc>
              <a:spcBef>
                <a:spcPts val="0"/>
              </a:spcBef>
              <a:spcAft>
                <a:spcPts val="0"/>
              </a:spcAft>
              <a:buSzPts val="1700"/>
              <a:buFont typeface="Barlow"/>
              <a:buChar char="○"/>
            </a:pPr>
            <a:r>
              <a:rPr lang="en-US" sz="1700">
                <a:latin typeface="Barlow"/>
                <a:ea typeface="Barlow"/>
                <a:cs typeface="Barlow"/>
                <a:sym typeface="Barlow"/>
              </a:rPr>
              <a:t>Removed E-Bike rides from dataset.</a:t>
            </a:r>
            <a:endParaRPr sz="1700">
              <a:latin typeface="Barlow"/>
              <a:ea typeface="Barlow"/>
              <a:cs typeface="Barlow"/>
              <a:sym typeface="Barlow"/>
            </a:endParaRPr>
          </a:p>
          <a:p>
            <a:pPr indent="-336550" lvl="1" marL="914400" rtl="0" algn="l">
              <a:lnSpc>
                <a:spcPct val="150000"/>
              </a:lnSpc>
              <a:spcBef>
                <a:spcPts val="0"/>
              </a:spcBef>
              <a:spcAft>
                <a:spcPts val="0"/>
              </a:spcAft>
              <a:buSzPts val="1700"/>
              <a:buFont typeface="Barlow"/>
              <a:buChar char="○"/>
            </a:pPr>
            <a:r>
              <a:rPr lang="en-US" sz="1700">
                <a:latin typeface="Barlow"/>
                <a:ea typeface="Barlow"/>
                <a:cs typeface="Barlow"/>
                <a:sym typeface="Barlow"/>
              </a:rPr>
              <a:t>Removed missing values (from distance variable).</a:t>
            </a:r>
            <a:endParaRPr sz="1700">
              <a:latin typeface="Barlow"/>
              <a:ea typeface="Barlow"/>
              <a:cs typeface="Barlow"/>
              <a:sym typeface="Barlow"/>
            </a:endParaRPr>
          </a:p>
          <a:p>
            <a:pPr indent="-336550" lvl="1" marL="914400" rtl="0" algn="l">
              <a:lnSpc>
                <a:spcPct val="150000"/>
              </a:lnSpc>
              <a:spcBef>
                <a:spcPts val="0"/>
              </a:spcBef>
              <a:spcAft>
                <a:spcPts val="0"/>
              </a:spcAft>
              <a:buSzPts val="1700"/>
              <a:buFont typeface="Barlow"/>
              <a:buChar char="○"/>
            </a:pPr>
            <a:r>
              <a:rPr lang="en-US" sz="1700">
                <a:latin typeface="Barlow"/>
                <a:ea typeface="Barlow"/>
                <a:cs typeface="Barlow"/>
                <a:sym typeface="Barlow"/>
              </a:rPr>
              <a:t>Removed rides with distances less than </a:t>
            </a:r>
            <a:r>
              <a:rPr lang="en-US" sz="1700">
                <a:solidFill>
                  <a:srgbClr val="FFFFFF"/>
                </a:solidFill>
                <a:latin typeface="Barlow"/>
                <a:ea typeface="Barlow"/>
                <a:cs typeface="Barlow"/>
                <a:sym typeface="Barlow"/>
              </a:rPr>
              <a:t>0.08 miles</a:t>
            </a:r>
            <a:r>
              <a:rPr lang="en-US" sz="1700">
                <a:latin typeface="Barlow"/>
                <a:ea typeface="Barlow"/>
                <a:cs typeface="Barlow"/>
                <a:sym typeface="Barlow"/>
              </a:rPr>
              <a:t>.</a:t>
            </a:r>
            <a:endParaRPr sz="1700">
              <a:latin typeface="Barlow"/>
              <a:ea typeface="Barlow"/>
              <a:cs typeface="Barlow"/>
              <a:sym typeface="Barlow"/>
            </a:endParaRPr>
          </a:p>
          <a:p>
            <a:pPr indent="-336550" lvl="1" marL="914400" rtl="0" algn="l">
              <a:lnSpc>
                <a:spcPct val="150000"/>
              </a:lnSpc>
              <a:spcBef>
                <a:spcPts val="0"/>
              </a:spcBef>
              <a:spcAft>
                <a:spcPts val="0"/>
              </a:spcAft>
              <a:buSzPts val="1700"/>
              <a:buFont typeface="Barlow"/>
              <a:buChar char="○"/>
            </a:pPr>
            <a:r>
              <a:rPr lang="en-US" sz="1700">
                <a:latin typeface="Barlow"/>
                <a:ea typeface="Barlow"/>
                <a:cs typeface="Barlow"/>
                <a:sym typeface="Barlow"/>
              </a:rPr>
              <a:t>Removed unnamed columns.</a:t>
            </a:r>
            <a:endParaRPr sz="1700">
              <a:latin typeface="Barlow"/>
              <a:ea typeface="Barlow"/>
              <a:cs typeface="Barlow"/>
              <a:sym typeface="Barlow"/>
            </a:endParaRPr>
          </a:p>
          <a:p>
            <a:pPr indent="0" lvl="0" marL="0" rtl="0" algn="l">
              <a:lnSpc>
                <a:spcPct val="150000"/>
              </a:lnSpc>
              <a:spcBef>
                <a:spcPts val="0"/>
              </a:spcBef>
              <a:spcAft>
                <a:spcPts val="0"/>
              </a:spcAft>
              <a:buClr>
                <a:schemeClr val="dk1"/>
              </a:buClr>
              <a:buSzPts val="1100"/>
              <a:buFont typeface="Arial"/>
              <a:buNone/>
            </a:pPr>
            <a:r>
              <a:t/>
            </a:r>
            <a:endParaRPr sz="1700">
              <a:latin typeface="Barlow"/>
              <a:ea typeface="Barlow"/>
              <a:cs typeface="Barlow"/>
              <a:sym typeface="Barlow"/>
            </a:endParaRPr>
          </a:p>
          <a:p>
            <a:pPr indent="-336550" lvl="0" marL="457200" rtl="0" algn="l">
              <a:lnSpc>
                <a:spcPct val="150000"/>
              </a:lnSpc>
              <a:spcBef>
                <a:spcPts val="0"/>
              </a:spcBef>
              <a:spcAft>
                <a:spcPts val="0"/>
              </a:spcAft>
              <a:buSzPts val="1700"/>
              <a:buChar char="●"/>
            </a:pPr>
            <a:r>
              <a:rPr b="1" lang="en-US" sz="1700">
                <a:latin typeface="Barlow"/>
                <a:ea typeface="Barlow"/>
                <a:cs typeface="Barlow"/>
                <a:sym typeface="Barlow"/>
              </a:rPr>
              <a:t>Dataset before cleaning:</a:t>
            </a:r>
            <a:r>
              <a:rPr lang="en-US" sz="1700">
                <a:latin typeface="Barlow"/>
                <a:ea typeface="Barlow"/>
                <a:cs typeface="Barlow"/>
                <a:sym typeface="Barlow"/>
              </a:rPr>
              <a:t> (</a:t>
            </a:r>
            <a:r>
              <a:rPr b="1" lang="en-US" sz="1700">
                <a:solidFill>
                  <a:srgbClr val="FFFFFF"/>
                </a:solidFill>
                <a:latin typeface="Barlow"/>
                <a:ea typeface="Barlow"/>
                <a:cs typeface="Barlow"/>
                <a:sym typeface="Barlow"/>
              </a:rPr>
              <a:t>40325</a:t>
            </a:r>
            <a:r>
              <a:rPr lang="en-US" sz="1700">
                <a:solidFill>
                  <a:srgbClr val="FFFFFF"/>
                </a:solidFill>
                <a:latin typeface="Barlow"/>
                <a:ea typeface="Barlow"/>
                <a:cs typeface="Barlow"/>
                <a:sym typeface="Barlow"/>
              </a:rPr>
              <a:t> </a:t>
            </a:r>
            <a:r>
              <a:rPr lang="en-US" sz="1700">
                <a:latin typeface="Barlow"/>
                <a:ea typeface="Barlow"/>
                <a:cs typeface="Barlow"/>
                <a:sym typeface="Barlow"/>
              </a:rPr>
              <a:t>rows , </a:t>
            </a:r>
            <a:r>
              <a:rPr b="1" lang="en-US" sz="1700">
                <a:solidFill>
                  <a:srgbClr val="FFFFFF"/>
                </a:solidFill>
                <a:latin typeface="Barlow"/>
                <a:ea typeface="Barlow"/>
                <a:cs typeface="Barlow"/>
                <a:sym typeface="Barlow"/>
              </a:rPr>
              <a:t>16</a:t>
            </a:r>
            <a:r>
              <a:rPr lang="en-US" sz="1700">
                <a:latin typeface="Barlow"/>
                <a:ea typeface="Barlow"/>
                <a:cs typeface="Barlow"/>
                <a:sym typeface="Barlow"/>
              </a:rPr>
              <a:t> columns)</a:t>
            </a:r>
            <a:endParaRPr sz="1700">
              <a:latin typeface="Barlow"/>
              <a:ea typeface="Barlow"/>
              <a:cs typeface="Barlow"/>
              <a:sym typeface="Barlow"/>
            </a:endParaRPr>
          </a:p>
          <a:p>
            <a:pPr indent="-336550" lvl="0" marL="457200" rtl="0" algn="l">
              <a:lnSpc>
                <a:spcPct val="150000"/>
              </a:lnSpc>
              <a:spcBef>
                <a:spcPts val="0"/>
              </a:spcBef>
              <a:spcAft>
                <a:spcPts val="0"/>
              </a:spcAft>
              <a:buSzPts val="1700"/>
              <a:buChar char="●"/>
            </a:pPr>
            <a:r>
              <a:rPr b="1" lang="en-US" sz="1700">
                <a:latin typeface="Barlow"/>
                <a:ea typeface="Barlow"/>
                <a:cs typeface="Barlow"/>
                <a:sym typeface="Barlow"/>
              </a:rPr>
              <a:t>Dataset after cleaning:</a:t>
            </a:r>
            <a:r>
              <a:rPr lang="en-US" sz="1700">
                <a:latin typeface="Barlow"/>
                <a:ea typeface="Barlow"/>
                <a:cs typeface="Barlow"/>
                <a:sym typeface="Barlow"/>
              </a:rPr>
              <a:t>  (</a:t>
            </a:r>
            <a:r>
              <a:rPr b="1" lang="en-US" sz="1700">
                <a:solidFill>
                  <a:srgbClr val="FFFFFF"/>
                </a:solidFill>
                <a:latin typeface="Barlow"/>
                <a:ea typeface="Barlow"/>
                <a:cs typeface="Barlow"/>
                <a:sym typeface="Barlow"/>
              </a:rPr>
              <a:t>34555</a:t>
            </a:r>
            <a:r>
              <a:rPr lang="en-US" sz="1700">
                <a:solidFill>
                  <a:srgbClr val="FFFFFF"/>
                </a:solidFill>
                <a:latin typeface="Barlow"/>
                <a:ea typeface="Barlow"/>
                <a:cs typeface="Barlow"/>
                <a:sym typeface="Barlow"/>
              </a:rPr>
              <a:t> </a:t>
            </a:r>
            <a:r>
              <a:rPr lang="en-US" sz="1700">
                <a:latin typeface="Barlow"/>
                <a:ea typeface="Barlow"/>
                <a:cs typeface="Barlow"/>
                <a:sym typeface="Barlow"/>
              </a:rPr>
              <a:t>rows, </a:t>
            </a:r>
            <a:r>
              <a:rPr b="1" lang="en-US" sz="1700">
                <a:solidFill>
                  <a:srgbClr val="FFFFFF"/>
                </a:solidFill>
                <a:latin typeface="Barlow"/>
                <a:ea typeface="Barlow"/>
                <a:cs typeface="Barlow"/>
                <a:sym typeface="Barlow"/>
              </a:rPr>
              <a:t>14</a:t>
            </a:r>
            <a:r>
              <a:rPr lang="en-US" sz="1700">
                <a:latin typeface="Barlow"/>
                <a:ea typeface="Barlow"/>
                <a:cs typeface="Barlow"/>
                <a:sym typeface="Barlow"/>
              </a:rPr>
              <a:t> columns)</a:t>
            </a:r>
            <a:endParaRPr sz="1700">
              <a:latin typeface="Barlow"/>
              <a:ea typeface="Barlow"/>
              <a:cs typeface="Barlow"/>
              <a:sym typeface="Barlow"/>
            </a:endParaRPr>
          </a:p>
          <a:p>
            <a:pPr indent="0" lvl="0" marL="0" rtl="0" algn="l">
              <a:spcBef>
                <a:spcPts val="0"/>
              </a:spcBef>
              <a:spcAft>
                <a:spcPts val="0"/>
              </a:spcAft>
              <a:buNone/>
            </a:pPr>
            <a:r>
              <a:t/>
            </a:r>
            <a:endParaRPr/>
          </a:p>
        </p:txBody>
      </p:sp>
      <p:sp>
        <p:nvSpPr>
          <p:cNvPr id="235" name="Google Shape;235;ge733e5217c_1_37"/>
          <p:cNvSpPr txBox="1"/>
          <p:nvPr/>
        </p:nvSpPr>
        <p:spPr>
          <a:xfrm>
            <a:off x="6334700" y="1358375"/>
            <a:ext cx="5208900" cy="5148600"/>
          </a:xfrm>
          <a:prstGeom prst="rect">
            <a:avLst/>
          </a:prstGeom>
          <a:solidFill>
            <a:srgbClr val="B7B7B7"/>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36550" lvl="0" marL="457200" marR="0" rtl="0" algn="l">
              <a:lnSpc>
                <a:spcPct val="150000"/>
              </a:lnSpc>
              <a:spcBef>
                <a:spcPts val="0"/>
              </a:spcBef>
              <a:spcAft>
                <a:spcPts val="0"/>
              </a:spcAft>
              <a:buSzPts val="1700"/>
              <a:buFont typeface="Barlow"/>
              <a:buChar char="●"/>
            </a:pPr>
            <a:r>
              <a:rPr b="1" lang="en-US" sz="1700">
                <a:latin typeface="Barlow"/>
                <a:ea typeface="Barlow"/>
                <a:cs typeface="Barlow"/>
                <a:sym typeface="Barlow"/>
              </a:rPr>
              <a:t>Organization</a:t>
            </a:r>
            <a:endParaRPr b="1" sz="1700">
              <a:latin typeface="Barlow"/>
              <a:ea typeface="Barlow"/>
              <a:cs typeface="Barlow"/>
              <a:sym typeface="Barlow"/>
            </a:endParaRPr>
          </a:p>
          <a:p>
            <a:pPr indent="-336550" lvl="1" marL="914400" marR="0" rtl="0" algn="l">
              <a:lnSpc>
                <a:spcPct val="150000"/>
              </a:lnSpc>
              <a:spcBef>
                <a:spcPts val="0"/>
              </a:spcBef>
              <a:spcAft>
                <a:spcPts val="0"/>
              </a:spcAft>
              <a:buSzPts val="1700"/>
              <a:buFont typeface="Barlow"/>
              <a:buChar char="○"/>
            </a:pPr>
            <a:r>
              <a:rPr lang="en-US" sz="1700">
                <a:latin typeface="Barlow"/>
                <a:ea typeface="Barlow"/>
                <a:cs typeface="Barlow"/>
                <a:sym typeface="Barlow"/>
              </a:rPr>
              <a:t>Used </a:t>
            </a:r>
            <a:r>
              <a:rPr i="1" lang="en-US" sz="1700">
                <a:solidFill>
                  <a:schemeClr val="lt1"/>
                </a:solidFill>
                <a:latin typeface="Barlow"/>
                <a:ea typeface="Barlow"/>
                <a:cs typeface="Barlow"/>
                <a:sym typeface="Barlow"/>
              </a:rPr>
              <a:t>CREATED</a:t>
            </a:r>
            <a:r>
              <a:rPr lang="en-US" sz="1700">
                <a:solidFill>
                  <a:schemeClr val="lt1"/>
                </a:solidFill>
                <a:latin typeface="Barlow"/>
                <a:ea typeface="Barlow"/>
                <a:cs typeface="Barlow"/>
                <a:sym typeface="Barlow"/>
              </a:rPr>
              <a:t> </a:t>
            </a:r>
            <a:r>
              <a:rPr lang="en-US" sz="1700">
                <a:latin typeface="Barlow"/>
                <a:ea typeface="Barlow"/>
                <a:cs typeface="Barlow"/>
                <a:sym typeface="Barlow"/>
              </a:rPr>
              <a:t>column to create a </a:t>
            </a:r>
            <a:r>
              <a:rPr i="1" lang="en-US" sz="1700">
                <a:solidFill>
                  <a:srgbClr val="FFFFFF"/>
                </a:solidFill>
                <a:latin typeface="Barlow"/>
                <a:ea typeface="Barlow"/>
                <a:cs typeface="Barlow"/>
                <a:sym typeface="Barlow"/>
              </a:rPr>
              <a:t>YEAR</a:t>
            </a:r>
            <a:r>
              <a:rPr lang="en-US" sz="1700">
                <a:latin typeface="Barlow"/>
                <a:ea typeface="Barlow"/>
                <a:cs typeface="Barlow"/>
                <a:sym typeface="Barlow"/>
              </a:rPr>
              <a:t> column.</a:t>
            </a:r>
            <a:endParaRPr sz="1700">
              <a:latin typeface="Barlow"/>
              <a:ea typeface="Barlow"/>
              <a:cs typeface="Barlow"/>
              <a:sym typeface="Barlow"/>
            </a:endParaRPr>
          </a:p>
          <a:p>
            <a:pPr indent="-336550" lvl="1" marL="914400" marR="0" rtl="0" algn="l">
              <a:lnSpc>
                <a:spcPct val="150000"/>
              </a:lnSpc>
              <a:spcBef>
                <a:spcPts val="0"/>
              </a:spcBef>
              <a:spcAft>
                <a:spcPts val="0"/>
              </a:spcAft>
              <a:buSzPts val="1700"/>
              <a:buFont typeface="Barlow"/>
              <a:buChar char="○"/>
            </a:pPr>
            <a:r>
              <a:rPr lang="en-US" sz="1700">
                <a:latin typeface="Barlow"/>
                <a:ea typeface="Barlow"/>
                <a:cs typeface="Barlow"/>
                <a:sym typeface="Barlow"/>
              </a:rPr>
              <a:t>Separated rides by year </a:t>
            </a:r>
            <a:r>
              <a:rPr lang="en-US" sz="1700">
                <a:solidFill>
                  <a:srgbClr val="FFFFFF"/>
                </a:solidFill>
                <a:latin typeface="Barlow"/>
                <a:ea typeface="Barlow"/>
                <a:cs typeface="Barlow"/>
                <a:sym typeface="Barlow"/>
              </a:rPr>
              <a:t>2019 </a:t>
            </a:r>
            <a:r>
              <a:rPr lang="en-US" sz="1700">
                <a:latin typeface="Barlow"/>
                <a:ea typeface="Barlow"/>
                <a:cs typeface="Barlow"/>
                <a:sym typeface="Barlow"/>
              </a:rPr>
              <a:t>and </a:t>
            </a:r>
            <a:r>
              <a:rPr lang="en-US" sz="1700">
                <a:solidFill>
                  <a:srgbClr val="FFFFFF"/>
                </a:solidFill>
                <a:latin typeface="Barlow"/>
                <a:ea typeface="Barlow"/>
                <a:cs typeface="Barlow"/>
                <a:sym typeface="Barlow"/>
              </a:rPr>
              <a:t>2020</a:t>
            </a:r>
            <a:endParaRPr sz="1700">
              <a:solidFill>
                <a:srgbClr val="FFFFFF"/>
              </a:solidFill>
              <a:latin typeface="Barlow"/>
              <a:ea typeface="Barlow"/>
              <a:cs typeface="Barlow"/>
              <a:sym typeface="Barlow"/>
            </a:endParaRPr>
          </a:p>
          <a:p>
            <a:pPr indent="-336550" lvl="1" marL="914400" marR="0" rtl="0" algn="l">
              <a:lnSpc>
                <a:spcPct val="150000"/>
              </a:lnSpc>
              <a:spcBef>
                <a:spcPts val="0"/>
              </a:spcBef>
              <a:spcAft>
                <a:spcPts val="0"/>
              </a:spcAft>
              <a:buSzPts val="1700"/>
              <a:buFont typeface="Barlow"/>
              <a:buChar char="○"/>
            </a:pPr>
            <a:r>
              <a:rPr lang="en-US" sz="1700">
                <a:latin typeface="Barlow"/>
                <a:ea typeface="Barlow"/>
                <a:cs typeface="Barlow"/>
                <a:sym typeface="Barlow"/>
              </a:rPr>
              <a:t>Dropped </a:t>
            </a:r>
            <a:r>
              <a:rPr i="1" lang="en-US" sz="1700">
                <a:latin typeface="Barlow"/>
                <a:ea typeface="Barlow"/>
                <a:cs typeface="Barlow"/>
                <a:sym typeface="Barlow"/>
              </a:rPr>
              <a:t>PATH</a:t>
            </a:r>
            <a:r>
              <a:rPr lang="en-US" sz="1700">
                <a:latin typeface="Barlow"/>
                <a:ea typeface="Barlow"/>
                <a:cs typeface="Barlow"/>
                <a:sym typeface="Barlow"/>
              </a:rPr>
              <a:t> and </a:t>
            </a:r>
            <a:r>
              <a:rPr i="1" lang="en-US" sz="1700">
                <a:latin typeface="Barlow"/>
                <a:ea typeface="Barlow"/>
                <a:cs typeface="Barlow"/>
                <a:sym typeface="Barlow"/>
              </a:rPr>
              <a:t>TIMESTAMP</a:t>
            </a:r>
            <a:r>
              <a:rPr lang="en-US" sz="1700">
                <a:latin typeface="Barlow"/>
                <a:ea typeface="Barlow"/>
                <a:cs typeface="Barlow"/>
                <a:sym typeface="Barlow"/>
              </a:rPr>
              <a:t> columns to facilitate analysis.</a:t>
            </a:r>
            <a:endParaRPr sz="1700">
              <a:latin typeface="Barlow"/>
              <a:ea typeface="Barlow"/>
              <a:cs typeface="Barlow"/>
              <a:sym typeface="Barlow"/>
            </a:endParaRPr>
          </a:p>
          <a:p>
            <a:pPr indent="0" lvl="0" marL="0" marR="0" rtl="0" algn="l">
              <a:lnSpc>
                <a:spcPct val="150000"/>
              </a:lnSpc>
              <a:spcBef>
                <a:spcPts val="0"/>
              </a:spcBef>
              <a:spcAft>
                <a:spcPts val="0"/>
              </a:spcAft>
              <a:buNone/>
            </a:pPr>
            <a:r>
              <a:t/>
            </a:r>
            <a:endParaRPr sz="1700">
              <a:latin typeface="Barlow"/>
              <a:ea typeface="Barlow"/>
              <a:cs typeface="Barlow"/>
              <a:sym typeface="Barlow"/>
            </a:endParaRPr>
          </a:p>
          <a:p>
            <a:pPr indent="0" lvl="0" marL="0" marR="0" rtl="0" algn="l">
              <a:lnSpc>
                <a:spcPct val="150000"/>
              </a:lnSpc>
              <a:spcBef>
                <a:spcPts val="0"/>
              </a:spcBef>
              <a:spcAft>
                <a:spcPts val="0"/>
              </a:spcAft>
              <a:buNone/>
            </a:pPr>
            <a:r>
              <a:t/>
            </a:r>
            <a:endParaRPr sz="1700">
              <a:latin typeface="Barlow"/>
              <a:ea typeface="Barlow"/>
              <a:cs typeface="Barlow"/>
              <a:sym typeface="Barlow"/>
            </a:endParaRPr>
          </a:p>
          <a:p>
            <a:pPr indent="-336550" lvl="0" marL="457200" marR="0" rtl="0" algn="l">
              <a:lnSpc>
                <a:spcPct val="150000"/>
              </a:lnSpc>
              <a:spcBef>
                <a:spcPts val="0"/>
              </a:spcBef>
              <a:spcAft>
                <a:spcPts val="0"/>
              </a:spcAft>
              <a:buSzPts val="1700"/>
              <a:buFont typeface="Barlow"/>
              <a:buChar char="●"/>
            </a:pPr>
            <a:r>
              <a:rPr b="1" lang="en-US" sz="1700">
                <a:latin typeface="Barlow"/>
                <a:ea typeface="Barlow"/>
                <a:cs typeface="Barlow"/>
                <a:sym typeface="Barlow"/>
              </a:rPr>
              <a:t>Clean datasets after organization:</a:t>
            </a:r>
            <a:endParaRPr b="1" sz="1700">
              <a:latin typeface="Barlow"/>
              <a:ea typeface="Barlow"/>
              <a:cs typeface="Barlow"/>
              <a:sym typeface="Barlow"/>
            </a:endParaRPr>
          </a:p>
          <a:p>
            <a:pPr indent="-336550" lvl="1" marL="914400" marR="0" rtl="0" algn="l">
              <a:lnSpc>
                <a:spcPct val="150000"/>
              </a:lnSpc>
              <a:spcBef>
                <a:spcPts val="0"/>
              </a:spcBef>
              <a:spcAft>
                <a:spcPts val="0"/>
              </a:spcAft>
              <a:buSzPts val="1700"/>
              <a:buFont typeface="Barlow"/>
              <a:buChar char="○"/>
            </a:pPr>
            <a:r>
              <a:rPr lang="en-US" sz="1700" u="sng">
                <a:latin typeface="Barlow"/>
                <a:ea typeface="Barlow"/>
                <a:cs typeface="Barlow"/>
                <a:sym typeface="Barlow"/>
              </a:rPr>
              <a:t>2019</a:t>
            </a:r>
            <a:r>
              <a:rPr lang="en-US" sz="1700">
                <a:latin typeface="Barlow"/>
                <a:ea typeface="Barlow"/>
                <a:cs typeface="Barlow"/>
                <a:sym typeface="Barlow"/>
              </a:rPr>
              <a:t>: (</a:t>
            </a:r>
            <a:r>
              <a:rPr b="1" lang="en-US" sz="1700">
                <a:solidFill>
                  <a:srgbClr val="FFFFFF"/>
                </a:solidFill>
                <a:latin typeface="Barlow"/>
                <a:ea typeface="Barlow"/>
                <a:cs typeface="Barlow"/>
                <a:sym typeface="Barlow"/>
              </a:rPr>
              <a:t>14391</a:t>
            </a:r>
            <a:r>
              <a:rPr lang="en-US" sz="1700">
                <a:latin typeface="Barlow"/>
                <a:ea typeface="Barlow"/>
                <a:cs typeface="Barlow"/>
                <a:sym typeface="Barlow"/>
              </a:rPr>
              <a:t> rows, </a:t>
            </a:r>
            <a:r>
              <a:rPr b="1" lang="en-US" sz="1700">
                <a:solidFill>
                  <a:srgbClr val="FFFFFF"/>
                </a:solidFill>
                <a:latin typeface="Barlow"/>
                <a:ea typeface="Barlow"/>
                <a:cs typeface="Barlow"/>
                <a:sym typeface="Barlow"/>
              </a:rPr>
              <a:t>15</a:t>
            </a:r>
            <a:r>
              <a:rPr lang="en-US" sz="1700">
                <a:solidFill>
                  <a:srgbClr val="FFFFFF"/>
                </a:solidFill>
                <a:latin typeface="Barlow"/>
                <a:ea typeface="Barlow"/>
                <a:cs typeface="Barlow"/>
                <a:sym typeface="Barlow"/>
              </a:rPr>
              <a:t> </a:t>
            </a:r>
            <a:r>
              <a:rPr lang="en-US" sz="1700">
                <a:latin typeface="Barlow"/>
                <a:ea typeface="Barlow"/>
                <a:cs typeface="Barlow"/>
                <a:sym typeface="Barlow"/>
              </a:rPr>
              <a:t>columns)</a:t>
            </a:r>
            <a:endParaRPr sz="1700">
              <a:latin typeface="Barlow"/>
              <a:ea typeface="Barlow"/>
              <a:cs typeface="Barlow"/>
              <a:sym typeface="Barlow"/>
            </a:endParaRPr>
          </a:p>
          <a:p>
            <a:pPr indent="-336550" lvl="1" marL="914400" marR="0" rtl="0" algn="l">
              <a:lnSpc>
                <a:spcPct val="150000"/>
              </a:lnSpc>
              <a:spcBef>
                <a:spcPts val="0"/>
              </a:spcBef>
              <a:spcAft>
                <a:spcPts val="0"/>
              </a:spcAft>
              <a:buSzPts val="1700"/>
              <a:buFont typeface="Barlow"/>
              <a:buChar char="○"/>
            </a:pPr>
            <a:r>
              <a:rPr lang="en-US" sz="1700" u="sng">
                <a:latin typeface="Barlow"/>
                <a:ea typeface="Barlow"/>
                <a:cs typeface="Barlow"/>
                <a:sym typeface="Barlow"/>
              </a:rPr>
              <a:t>2020</a:t>
            </a:r>
            <a:r>
              <a:rPr lang="en-US" sz="1700">
                <a:latin typeface="Barlow"/>
                <a:ea typeface="Barlow"/>
                <a:cs typeface="Barlow"/>
                <a:sym typeface="Barlow"/>
              </a:rPr>
              <a:t>: (</a:t>
            </a:r>
            <a:r>
              <a:rPr b="1" lang="en-US" sz="1700">
                <a:solidFill>
                  <a:srgbClr val="FFFFFF"/>
                </a:solidFill>
                <a:latin typeface="Barlow"/>
                <a:ea typeface="Barlow"/>
                <a:cs typeface="Barlow"/>
                <a:sym typeface="Barlow"/>
              </a:rPr>
              <a:t>20164</a:t>
            </a:r>
            <a:r>
              <a:rPr lang="en-US" sz="1700">
                <a:solidFill>
                  <a:srgbClr val="FFFFFF"/>
                </a:solidFill>
                <a:latin typeface="Barlow"/>
                <a:ea typeface="Barlow"/>
                <a:cs typeface="Barlow"/>
                <a:sym typeface="Barlow"/>
              </a:rPr>
              <a:t> </a:t>
            </a:r>
            <a:r>
              <a:rPr lang="en-US" sz="1700">
                <a:latin typeface="Barlow"/>
                <a:ea typeface="Barlow"/>
                <a:cs typeface="Barlow"/>
                <a:sym typeface="Barlow"/>
              </a:rPr>
              <a:t>rows, </a:t>
            </a:r>
            <a:r>
              <a:rPr b="1" lang="en-US" sz="1700">
                <a:solidFill>
                  <a:srgbClr val="FFFFFF"/>
                </a:solidFill>
                <a:latin typeface="Barlow"/>
                <a:ea typeface="Barlow"/>
                <a:cs typeface="Barlow"/>
                <a:sym typeface="Barlow"/>
              </a:rPr>
              <a:t>15</a:t>
            </a:r>
            <a:r>
              <a:rPr lang="en-US" sz="1700">
                <a:latin typeface="Barlow"/>
                <a:ea typeface="Barlow"/>
                <a:cs typeface="Barlow"/>
                <a:sym typeface="Barlow"/>
              </a:rPr>
              <a:t> columns)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39" name="Shape 239"/>
        <p:cNvGrpSpPr/>
        <p:nvPr/>
      </p:nvGrpSpPr>
      <p:grpSpPr>
        <a:xfrm>
          <a:off x="0" y="0"/>
          <a:ext cx="0" cy="0"/>
          <a:chOff x="0" y="0"/>
          <a:chExt cx="0" cy="0"/>
        </a:xfrm>
      </p:grpSpPr>
      <p:sp>
        <p:nvSpPr>
          <p:cNvPr id="240" name="Google Shape;240;ge733e5217c_1_43"/>
          <p:cNvSpPr txBox="1"/>
          <p:nvPr>
            <p:ph type="title"/>
          </p:nvPr>
        </p:nvSpPr>
        <p:spPr>
          <a:xfrm>
            <a:off x="735450" y="2977800"/>
            <a:ext cx="10721100" cy="9024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rgbClr val="00B8AB"/>
              </a:buClr>
              <a:buSzPts val="3200"/>
              <a:buFont typeface="Arial"/>
              <a:buNone/>
            </a:pPr>
            <a:r>
              <a:rPr b="1" lang="en-US" sz="6000">
                <a:solidFill>
                  <a:srgbClr val="0097A7"/>
                </a:solidFill>
                <a:latin typeface="Barlow"/>
                <a:ea typeface="Barlow"/>
                <a:cs typeface="Barlow"/>
                <a:sym typeface="Barlow"/>
              </a:rPr>
              <a:t>PR</a:t>
            </a:r>
            <a:r>
              <a:rPr b="1" lang="en-US" sz="6000">
                <a:solidFill>
                  <a:schemeClr val="dk1"/>
                </a:solidFill>
                <a:latin typeface="Barlow"/>
                <a:ea typeface="Barlow"/>
                <a:cs typeface="Barlow"/>
                <a:sym typeface="Barlow"/>
              </a:rPr>
              <a:t>ELIMINARY </a:t>
            </a:r>
            <a:r>
              <a:rPr b="1" lang="en-US" sz="6000">
                <a:solidFill>
                  <a:srgbClr val="0097A7"/>
                </a:solidFill>
                <a:latin typeface="Barlow"/>
                <a:ea typeface="Barlow"/>
                <a:cs typeface="Barlow"/>
                <a:sym typeface="Barlow"/>
              </a:rPr>
              <a:t>AN</a:t>
            </a:r>
            <a:r>
              <a:rPr b="1" lang="en-US" sz="6000">
                <a:solidFill>
                  <a:schemeClr val="dk1"/>
                </a:solidFill>
                <a:latin typeface="Barlow"/>
                <a:ea typeface="Barlow"/>
                <a:cs typeface="Barlow"/>
                <a:sym typeface="Barlow"/>
              </a:rPr>
              <a:t>ALYSIS</a:t>
            </a:r>
            <a:endParaRPr b="1" sz="6000">
              <a:solidFill>
                <a:srgbClr val="0097A7"/>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244" name="Shape 244"/>
        <p:cNvGrpSpPr/>
        <p:nvPr/>
      </p:nvGrpSpPr>
      <p:grpSpPr>
        <a:xfrm>
          <a:off x="0" y="0"/>
          <a:ext cx="0" cy="0"/>
          <a:chOff x="0" y="0"/>
          <a:chExt cx="0" cy="0"/>
        </a:xfrm>
      </p:grpSpPr>
      <p:sp>
        <p:nvSpPr>
          <p:cNvPr id="245" name="Google Shape;245;p5"/>
          <p:cNvSpPr txBox="1"/>
          <p:nvPr>
            <p:ph type="title"/>
          </p:nvPr>
        </p:nvSpPr>
        <p:spPr>
          <a:xfrm>
            <a:off x="770550" y="0"/>
            <a:ext cx="10650900" cy="10053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B8AB"/>
              </a:buClr>
              <a:buSzPts val="3200"/>
              <a:buFont typeface="Arial"/>
              <a:buNone/>
            </a:pPr>
            <a:r>
              <a:rPr b="1" lang="en-US" sz="5000">
                <a:solidFill>
                  <a:srgbClr val="0097A7"/>
                </a:solidFill>
                <a:latin typeface="Barlow"/>
                <a:ea typeface="Barlow"/>
                <a:cs typeface="Barlow"/>
                <a:sym typeface="Barlow"/>
              </a:rPr>
              <a:t>Distribution</a:t>
            </a:r>
            <a:endParaRPr b="1" sz="5000">
              <a:solidFill>
                <a:srgbClr val="0097A7"/>
              </a:solidFill>
              <a:latin typeface="Barlow"/>
              <a:ea typeface="Barlow"/>
              <a:cs typeface="Barlow"/>
              <a:sym typeface="Barlow"/>
            </a:endParaRPr>
          </a:p>
        </p:txBody>
      </p:sp>
      <p:pic>
        <p:nvPicPr>
          <p:cNvPr descr="Distribution: 2019/2020" id="246" name="Google Shape;246;p5"/>
          <p:cNvPicPr preferRelativeResize="0"/>
          <p:nvPr/>
        </p:nvPicPr>
        <p:blipFill rotWithShape="1">
          <a:blip r:embed="rId3">
            <a:alphaModFix/>
          </a:blip>
          <a:srcRect b="3670" l="0" r="0" t="0"/>
          <a:stretch/>
        </p:blipFill>
        <p:spPr>
          <a:xfrm>
            <a:off x="1663975" y="1005300"/>
            <a:ext cx="8864038" cy="5643050"/>
          </a:xfrm>
          <a:prstGeom prst="rect">
            <a:avLst/>
          </a:prstGeom>
          <a:noFill/>
          <a:ln cap="flat" cmpd="sng" w="19050">
            <a:solidFill>
              <a:schemeClr val="dk1"/>
            </a:solidFill>
            <a:prstDash val="solid"/>
            <a:round/>
            <a:headEnd len="sm" w="sm" type="none"/>
            <a:tailEnd len="sm" w="sm" type="none"/>
          </a:ln>
        </p:spPr>
      </p:pic>
      <p:sp>
        <p:nvSpPr>
          <p:cNvPr id="247" name="Google Shape;247;p5"/>
          <p:cNvSpPr txBox="1"/>
          <p:nvPr/>
        </p:nvSpPr>
        <p:spPr>
          <a:xfrm>
            <a:off x="1792950" y="5786450"/>
            <a:ext cx="86292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Barlow"/>
                <a:ea typeface="Barlow"/>
                <a:cs typeface="Barlow"/>
                <a:sym typeface="Barlow"/>
              </a:rPr>
              <a:t>This chart shows the distribution of scooter rides between the two time periods (Oct. 2019 &amp; Oct. 2020). </a:t>
            </a:r>
            <a:endParaRPr b="1" sz="1200">
              <a:solidFill>
                <a:schemeClr val="dk1"/>
              </a:solidFill>
              <a:latin typeface="Barlow"/>
              <a:ea typeface="Barlow"/>
              <a:cs typeface="Barlow"/>
              <a:sym typeface="Barlow"/>
            </a:endParaRPr>
          </a:p>
          <a:p>
            <a:pPr indent="0" lvl="0" marL="0" marR="0" rtl="0" algn="l">
              <a:spcBef>
                <a:spcPts val="0"/>
              </a:spcBef>
              <a:spcAft>
                <a:spcPts val="0"/>
              </a:spcAft>
              <a:buNone/>
            </a:pPr>
            <a:r>
              <a:t/>
            </a:r>
            <a:endParaRPr b="1" sz="1800">
              <a:solidFill>
                <a:schemeClr val="dk1"/>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251" name="Shape 251"/>
        <p:cNvGrpSpPr/>
        <p:nvPr/>
      </p:nvGrpSpPr>
      <p:grpSpPr>
        <a:xfrm>
          <a:off x="0" y="0"/>
          <a:ext cx="0" cy="0"/>
          <a:chOff x="0" y="0"/>
          <a:chExt cx="0" cy="0"/>
        </a:xfrm>
      </p:grpSpPr>
      <p:sp>
        <p:nvSpPr>
          <p:cNvPr id="252" name="Google Shape;252;p6"/>
          <p:cNvSpPr txBox="1"/>
          <p:nvPr>
            <p:ph type="title"/>
          </p:nvPr>
        </p:nvSpPr>
        <p:spPr>
          <a:xfrm>
            <a:off x="1996788" y="0"/>
            <a:ext cx="8198400" cy="1005300"/>
          </a:xfrm>
          <a:prstGeom prst="rect">
            <a:avLst/>
          </a:prstGeom>
          <a:noFill/>
          <a:ln>
            <a:noFill/>
          </a:ln>
          <a:effectLst>
            <a:outerShdw rotWithShape="0" algn="bl" dir="5400000" dist="19050">
              <a:srgbClr val="000000">
                <a:alpha val="50000"/>
              </a:srgbClr>
            </a:outerShdw>
          </a:effectLst>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B8AB"/>
              </a:buClr>
              <a:buSzPts val="3200"/>
              <a:buFont typeface="Arial"/>
              <a:buNone/>
            </a:pPr>
            <a:r>
              <a:rPr b="1" lang="en-US" sz="4500">
                <a:solidFill>
                  <a:srgbClr val="0097A7"/>
                </a:solidFill>
                <a:latin typeface="Barlow"/>
                <a:ea typeface="Barlow"/>
                <a:cs typeface="Barlow"/>
                <a:sym typeface="Barlow"/>
              </a:rPr>
              <a:t>Time</a:t>
            </a:r>
            <a:endParaRPr b="1" sz="4500">
              <a:solidFill>
                <a:srgbClr val="0097A7"/>
              </a:solidFill>
              <a:latin typeface="Barlow"/>
              <a:ea typeface="Barlow"/>
              <a:cs typeface="Barlow"/>
              <a:sym typeface="Barlow"/>
            </a:endParaRPr>
          </a:p>
        </p:txBody>
      </p:sp>
      <p:pic>
        <p:nvPicPr>
          <p:cNvPr descr="Distribution: Time" id="253" name="Google Shape;253;p6"/>
          <p:cNvPicPr preferRelativeResize="0"/>
          <p:nvPr/>
        </p:nvPicPr>
        <p:blipFill rotWithShape="1">
          <a:blip r:embed="rId3">
            <a:alphaModFix/>
          </a:blip>
          <a:srcRect b="6367" l="0" r="0" t="0"/>
          <a:stretch/>
        </p:blipFill>
        <p:spPr>
          <a:xfrm>
            <a:off x="1665725" y="1005300"/>
            <a:ext cx="8860537" cy="5622324"/>
          </a:xfrm>
          <a:prstGeom prst="rect">
            <a:avLst/>
          </a:prstGeom>
          <a:noFill/>
          <a:ln cap="flat" cmpd="sng" w="19050">
            <a:solidFill>
              <a:srgbClr val="000000"/>
            </a:solidFill>
            <a:prstDash val="solid"/>
            <a:round/>
            <a:headEnd len="sm" w="sm" type="none"/>
            <a:tailEnd len="sm" w="sm" type="none"/>
          </a:ln>
        </p:spPr>
      </p:pic>
      <p:sp>
        <p:nvSpPr>
          <p:cNvPr id="254" name="Google Shape;254;p6"/>
          <p:cNvSpPr txBox="1"/>
          <p:nvPr/>
        </p:nvSpPr>
        <p:spPr>
          <a:xfrm>
            <a:off x="1826400" y="5996725"/>
            <a:ext cx="85392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latin typeface="Barlow"/>
                <a:ea typeface="Barlow"/>
                <a:cs typeface="Barlow"/>
                <a:sym typeface="Barlow"/>
              </a:rPr>
              <a:t>This chart shows the distribution of scooter ride Time (</a:t>
            </a:r>
            <a:r>
              <a:rPr b="1" i="1" lang="en-US" sz="1700">
                <a:latin typeface="Barlow"/>
                <a:ea typeface="Barlow"/>
                <a:cs typeface="Barlow"/>
                <a:sym typeface="Barlow"/>
              </a:rPr>
              <a:t>Minutes)</a:t>
            </a:r>
            <a:r>
              <a:rPr b="1" lang="en-US" sz="1700">
                <a:latin typeface="Barlow"/>
                <a:ea typeface="Barlow"/>
                <a:cs typeface="Barlow"/>
                <a:sym typeface="Barlow"/>
              </a:rPr>
              <a:t> among the dataset by color.</a:t>
            </a:r>
            <a:endParaRPr b="1">
              <a:latin typeface="Barlow"/>
              <a:ea typeface="Barlow"/>
              <a:cs typeface="Barlow"/>
              <a:sym typeface="Barlow"/>
            </a:endParaRPr>
          </a:p>
          <a:p>
            <a:pPr indent="0" lvl="0" marL="0" marR="0" rtl="0" algn="l">
              <a:spcBef>
                <a:spcPts val="0"/>
              </a:spcBef>
              <a:spcAft>
                <a:spcPts val="0"/>
              </a:spcAft>
              <a:buNone/>
            </a:pPr>
            <a:r>
              <a:t/>
            </a:r>
            <a:endParaRPr sz="1800">
              <a:solidFill>
                <a:schemeClr val="lt1"/>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Mesh">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2021-07-25T06:11:10Z</dcterms:created>
  <dc:creator>Mikpongbeho Antoine Vignon</dc:creator>
</cp:coreProperties>
</file>